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4" r:id="rId1"/>
  </p:sldMasterIdLst>
  <p:notesMasterIdLst>
    <p:notesMasterId r:id="rId73"/>
  </p:notesMasterIdLst>
  <p:handoutMasterIdLst>
    <p:handoutMasterId r:id="rId74"/>
  </p:handoutMasterIdLst>
  <p:sldIdLst>
    <p:sldId id="328" r:id="rId2"/>
    <p:sldId id="321" r:id="rId3"/>
    <p:sldId id="401" r:id="rId4"/>
    <p:sldId id="402" r:id="rId5"/>
    <p:sldId id="403" r:id="rId6"/>
    <p:sldId id="404" r:id="rId7"/>
    <p:sldId id="405" r:id="rId8"/>
    <p:sldId id="365" r:id="rId9"/>
    <p:sldId id="366" r:id="rId10"/>
    <p:sldId id="406" r:id="rId11"/>
    <p:sldId id="407" r:id="rId12"/>
    <p:sldId id="368" r:id="rId13"/>
    <p:sldId id="370" r:id="rId14"/>
    <p:sldId id="347" r:id="rId15"/>
    <p:sldId id="293" r:id="rId16"/>
    <p:sldId id="314" r:id="rId17"/>
    <p:sldId id="294" r:id="rId18"/>
    <p:sldId id="329" r:id="rId19"/>
    <p:sldId id="324" r:id="rId20"/>
    <p:sldId id="332" r:id="rId21"/>
    <p:sldId id="379" r:id="rId22"/>
    <p:sldId id="333" r:id="rId23"/>
    <p:sldId id="408" r:id="rId24"/>
    <p:sldId id="334" r:id="rId25"/>
    <p:sldId id="380" r:id="rId26"/>
    <p:sldId id="409" r:id="rId27"/>
    <p:sldId id="410" r:id="rId28"/>
    <p:sldId id="337" r:id="rId29"/>
    <p:sldId id="377" r:id="rId30"/>
    <p:sldId id="335" r:id="rId31"/>
    <p:sldId id="336" r:id="rId32"/>
    <p:sldId id="371" r:id="rId33"/>
    <p:sldId id="376" r:id="rId34"/>
    <p:sldId id="373" r:id="rId35"/>
    <p:sldId id="374" r:id="rId36"/>
    <p:sldId id="375" r:id="rId37"/>
    <p:sldId id="378" r:id="rId38"/>
    <p:sldId id="381" r:id="rId39"/>
    <p:sldId id="302" r:id="rId40"/>
    <p:sldId id="338" r:id="rId41"/>
    <p:sldId id="411" r:id="rId42"/>
    <p:sldId id="339" r:id="rId43"/>
    <p:sldId id="341" r:id="rId44"/>
    <p:sldId id="315" r:id="rId45"/>
    <p:sldId id="340" r:id="rId46"/>
    <p:sldId id="342" r:id="rId47"/>
    <p:sldId id="413" r:id="rId48"/>
    <p:sldId id="412" r:id="rId49"/>
    <p:sldId id="343" r:id="rId50"/>
    <p:sldId id="358" r:id="rId51"/>
    <p:sldId id="383" r:id="rId52"/>
    <p:sldId id="359" r:id="rId53"/>
    <p:sldId id="361" r:id="rId54"/>
    <p:sldId id="363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5" r:id="rId64"/>
    <p:sldId id="393" r:id="rId65"/>
    <p:sldId id="394" r:id="rId66"/>
    <p:sldId id="364" r:id="rId67"/>
    <p:sldId id="362" r:id="rId68"/>
    <p:sldId id="397" r:id="rId69"/>
    <p:sldId id="398" r:id="rId70"/>
    <p:sldId id="399" r:id="rId71"/>
    <p:sldId id="400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69009"/>
    <a:srgbClr val="003399"/>
    <a:srgbClr val="00CC00"/>
    <a:srgbClr val="9966FF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smtClean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0AFD42-FCB0-402E-BC6F-64A211D6EAB1}" type="datetime1">
              <a:rPr lang="en-US" altLang="en-US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69484243-B4B5-4039-99CE-09D2FFF947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smtClean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E647DB5-4EAB-4323-B33C-DD28C7B64A4C}" type="datetime1">
              <a:rPr lang="en-US" altLang="en-US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CE06026A-62B8-4940-B5BC-EBF2B0B16B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C430A-0E0E-4E31-A8B8-B75A3ACBC651}" type="slidenum">
              <a:rPr lang="en-US"/>
              <a:pPr/>
              <a:t>8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65337-1F05-4CBB-9205-ADCC8BC3E617}" type="slidenum">
              <a:rPr lang="en-US"/>
              <a:pPr/>
              <a:t>36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4F76D-79AD-4768-BF87-9D6B08B01ED2}" type="slidenum">
              <a:rPr lang="en-US"/>
              <a:pPr/>
              <a:t>37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4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3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2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72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132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753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61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1B21-F572-4187-8AFC-149A41985F1C}" type="slidenum">
              <a:rPr lang="en-US"/>
              <a:pPr/>
              <a:t>12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9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887324" y="8686336"/>
            <a:ext cx="2970600" cy="4575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 sz="23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7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68234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5115" y="4344714"/>
            <a:ext cx="5028000" cy="411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68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A5D87-0A4D-4022-B21E-D47F2D7FA04A}" type="slidenum">
              <a:rPr lang="en-US"/>
              <a:pPr/>
              <a:t>13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354A18-0653-46DA-9ED3-848FC880B366}" type="datetime1">
              <a:rPr lang="en-US" altLang="en-US">
                <a:ea typeface="ＭＳ Ｐゴシック" pitchFamily="34" charset="-128"/>
              </a:rPr>
              <a:pPr/>
              <a:t>11/20/2019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3135-C578-410D-BA2B-80DBE97EAC44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9F25E-1AF3-4E50-AE95-C70784AF342A}" type="slidenum">
              <a:rPr lang="en-US"/>
              <a:pPr/>
              <a:t>29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40F96-D0B3-44D1-813A-F7D7D2F95D9F}" type="slidenum">
              <a:rPr lang="en-US"/>
              <a:pPr/>
              <a:t>32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A52FE-6279-4F4D-A4F5-206812D77AF7}" type="slidenum">
              <a:rPr lang="en-US"/>
              <a:pPr/>
              <a:t>33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D78D-E3F3-4032-98A0-174BFADAF4BF}" type="slidenum">
              <a:rPr lang="en-US"/>
              <a:pPr/>
              <a:t>34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48CBD-74B4-4126-96F0-DD2CBB84246C}" type="slidenum">
              <a:rPr lang="en-US"/>
              <a:pPr/>
              <a:t>35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2132-6585-48B6-847C-D4A437108A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52F50-A5E3-4B3F-A624-E0ACA269E2D0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F5D0-B162-434E-B674-BB5C72FD3C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33111-6E91-40F2-88D3-0C8C2D9F9C0B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8034-68AB-49BC-B983-983FD66EE1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itle with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260604" marR="0" lvl="0" indent="-127254" algn="l" rtl="0">
              <a:lnSpc>
                <a:spcPct val="90000"/>
              </a:lnSpc>
              <a:spcBef>
                <a:spcPts val="750"/>
              </a:spcBef>
              <a:buClr>
                <a:srgbClr val="DF4A20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5498" marR="0" lvl="1" indent="-98298" algn="l" rtl="0">
              <a:lnSpc>
                <a:spcPct val="90000"/>
              </a:lnSpc>
              <a:spcBef>
                <a:spcPts val="375"/>
              </a:spcBef>
              <a:buClr>
                <a:srgbClr val="DF4A20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DF4A20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DF4A20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DF4A20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6575" y="6586347"/>
            <a:ext cx="3086100" cy="23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29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57213" marR="0" lvl="1" indent="-80963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57250" marR="0" lvl="2" indent="-571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20015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54305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88595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2885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57175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91465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75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00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525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00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75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fld id="{00000000-1234-1234-1234-123412341234}" type="slidenum">
              <a:rPr lang="en-US" sz="1050" b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</a:pPr>
              <a:t>‹#›</a:t>
            </a:fld>
            <a:endParaRPr lang="en-US" sz="105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5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9A323-2B23-4ECC-898B-D1978E3147AB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5DD-B366-4017-8285-32F9FF61EE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647A2-41AF-4BDE-9C87-D3902A3BC694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2B2-29E0-4DDC-BFBA-8D4DDA23E3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F6FDB-C796-4CA5-9623-ED8A9804DD38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0926-2CCA-43B8-850F-0B01C2D8BA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D74AC-6C7D-4A96-8750-031B353D9E21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8E4-C938-4578-BB44-0CD322E30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1ADA6-20FA-4E59-A2AA-855F161A3B7C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7A8-B545-4949-8150-CC8D56A3A9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67D36-D229-4105-80A7-F4D58C270004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8C33-D08B-4F56-A4BF-582AC8B53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E0D96-702E-4872-BDD1-40D717932A12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050-A2F8-4095-8B82-C841CBEF6A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6476E-1F49-4B5E-BD6D-24130624542E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CF9-0F15-4BE7-A943-0F872ADE5D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9C2ED5-71B9-49DC-B2BF-FE6BCB2675FD}" type="datetimeFigureOut">
              <a:rPr lang="en-US" altLang="en-US" smtClean="0"/>
              <a:pPr>
                <a:defRPr/>
              </a:pPr>
              <a:t>11/20/2019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E5E5-0782-41CF-AEB1-5DD58FDAA2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lipids/membrane%20fluidity.sw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osmoregulation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7851648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7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159750" cy="1752600"/>
          </a:xfrm>
        </p:spPr>
        <p:txBody>
          <a:bodyPr/>
          <a:lstStyle/>
          <a:p>
            <a:pPr marR="0" eaLnBrk="1" hangingPunct="1"/>
            <a:r>
              <a:rPr lang="en-US" altLang="en-US" sz="4400" dirty="0"/>
              <a:t>Membrane Structure and Function</a:t>
            </a:r>
          </a:p>
        </p:txBody>
      </p:sp>
      <p:pic>
        <p:nvPicPr>
          <p:cNvPr id="7172" name="Picture 5" descr="07_05PlasmaMembran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72883"/>
            <a:ext cx="6629400" cy="42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Phospholipids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Phospholipid bilayers are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-hydrogen bonding of water holds the 2 layers together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-individual phospholipids and unanchored proteins can move through the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-saturated fatty acids make the membrane less fluid than unsaturated fatty acids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-warm temperatures make the membrane more fluid than cold temperatures</a:t>
            </a:r>
          </a:p>
        </p:txBody>
      </p:sp>
    </p:spTree>
    <p:extLst>
      <p:ext uri="{BB962C8B-B14F-4D97-AF65-F5344CB8AC3E}">
        <p14:creationId xmlns:p14="http://schemas.microsoft.com/office/powerpoint/2010/main" val="1152621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Phospholipids</a:t>
            </a:r>
          </a:p>
        </p:txBody>
      </p:sp>
      <p:pic>
        <p:nvPicPr>
          <p:cNvPr id="17412" name="Picture 6" descr="rav65819_0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23975"/>
            <a:ext cx="4445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299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3" cstate="print"/>
          <a:srcRect l="29604" t="49200" r="1057" b="7201"/>
          <a:stretch>
            <a:fillRect/>
          </a:stretch>
        </p:blipFill>
        <p:spPr bwMode="auto">
          <a:xfrm>
            <a:off x="152400" y="4114800"/>
            <a:ext cx="42354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3" cstate="print"/>
          <a:srcRect l="30132" t="49200" r="1057" b="7201"/>
          <a:stretch>
            <a:fillRect/>
          </a:stretch>
        </p:blipFill>
        <p:spPr bwMode="auto">
          <a:xfrm>
            <a:off x="2370138" y="4114800"/>
            <a:ext cx="42037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04850"/>
            <a:ext cx="8686800" cy="1143000"/>
          </a:xfrm>
        </p:spPr>
        <p:txBody>
          <a:bodyPr/>
          <a:lstStyle/>
          <a:p>
            <a:r>
              <a:rPr lang="en-US" dirty="0"/>
              <a:t>Permeability to polar molecules?</a:t>
            </a:r>
          </a:p>
        </p:txBody>
      </p:sp>
      <p:sp>
        <p:nvSpPr>
          <p:cNvPr id="49152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86799" cy="1676400"/>
          </a:xfrm>
          <a:noFill/>
        </p:spPr>
        <p:txBody>
          <a:bodyPr>
            <a:normAutofit fontScale="92500" lnSpcReduction="20000"/>
          </a:bodyPr>
          <a:lstStyle/>
          <a:p>
            <a:pPr>
              <a:buClr>
                <a:srgbClr val="00005C"/>
              </a:buClr>
            </a:pPr>
            <a:r>
              <a:rPr lang="en-US" u="sng" dirty="0">
                <a:solidFill>
                  <a:srgbClr val="CC0000"/>
                </a:solidFill>
              </a:rPr>
              <a:t>Membrane becomes semi-permeable via protein channels</a:t>
            </a:r>
            <a:r>
              <a:rPr lang="en-US" dirty="0"/>
              <a:t> </a:t>
            </a:r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specific channels allow specific material across cell membrane</a:t>
            </a: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152400" y="3810000"/>
            <a:ext cx="6400800" cy="457200"/>
          </a:xfrm>
          <a:prstGeom prst="rect">
            <a:avLst/>
          </a:prstGeom>
          <a:solidFill>
            <a:srgbClr val="98D7F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152400" y="6248400"/>
            <a:ext cx="6400800" cy="457200"/>
          </a:xfrm>
          <a:prstGeom prst="rect">
            <a:avLst/>
          </a:prstGeom>
          <a:solidFill>
            <a:srgbClr val="98D7F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b="1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6524625" y="3657600"/>
            <a:ext cx="3810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9" name="AutoShape 9"/>
          <p:cNvSpPr>
            <a:spLocks noChangeArrowheads="1"/>
          </p:cNvSpPr>
          <p:nvPr/>
        </p:nvSpPr>
        <p:spPr bwMode="auto">
          <a:xfrm>
            <a:off x="5448300" y="3810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491530" name="AutoShape 10"/>
          <p:cNvSpPr>
            <a:spLocks noChangeArrowheads="1"/>
          </p:cNvSpPr>
          <p:nvPr/>
        </p:nvSpPr>
        <p:spPr bwMode="auto">
          <a:xfrm>
            <a:off x="4152900" y="3810000"/>
            <a:ext cx="533400" cy="533400"/>
          </a:xfrm>
          <a:prstGeom prst="plaque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aa</a:t>
            </a:r>
            <a:endParaRPr lang="en-US" sz="2800"/>
          </a:p>
        </p:txBody>
      </p:sp>
      <p:sp>
        <p:nvSpPr>
          <p:cNvPr id="491531" name="Oval 11"/>
          <p:cNvSpPr>
            <a:spLocks noChangeArrowheads="1"/>
          </p:cNvSpPr>
          <p:nvPr/>
        </p:nvSpPr>
        <p:spPr bwMode="auto">
          <a:xfrm>
            <a:off x="2857500" y="3810000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H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endParaRPr lang="en-US" sz="2800"/>
          </a:p>
        </p:txBody>
      </p:sp>
      <p:sp>
        <p:nvSpPr>
          <p:cNvPr id="491532" name="AutoShape 12"/>
          <p:cNvSpPr>
            <a:spLocks noChangeArrowheads="1"/>
          </p:cNvSpPr>
          <p:nvPr/>
        </p:nvSpPr>
        <p:spPr bwMode="auto">
          <a:xfrm>
            <a:off x="1638300" y="6172200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000000"/>
                </a:solidFill>
              </a:rPr>
              <a:t>salt</a:t>
            </a:r>
            <a:endParaRPr lang="en-US" sz="2800" dirty="0"/>
          </a:p>
        </p:txBody>
      </p:sp>
      <p:sp>
        <p:nvSpPr>
          <p:cNvPr id="491533" name="AutoShape 13"/>
          <p:cNvSpPr>
            <a:spLocks noChangeArrowheads="1"/>
          </p:cNvSpPr>
          <p:nvPr/>
        </p:nvSpPr>
        <p:spPr bwMode="auto">
          <a:xfrm>
            <a:off x="2743200" y="4419600"/>
            <a:ext cx="762000" cy="1752600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4" name="AutoShape 14"/>
          <p:cNvSpPr>
            <a:spLocks noChangeArrowheads="1"/>
          </p:cNvSpPr>
          <p:nvPr/>
        </p:nvSpPr>
        <p:spPr bwMode="auto">
          <a:xfrm>
            <a:off x="4038600" y="4419600"/>
            <a:ext cx="762000" cy="1752600"/>
          </a:xfrm>
          <a:prstGeom prst="flowChartMagneticDisk">
            <a:avLst/>
          </a:prstGeom>
          <a:solidFill>
            <a:srgbClr val="FFA3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5" name="AutoShape 15"/>
          <p:cNvSpPr>
            <a:spLocks noChangeArrowheads="1"/>
          </p:cNvSpPr>
          <p:nvPr/>
        </p:nvSpPr>
        <p:spPr bwMode="auto">
          <a:xfrm>
            <a:off x="5334000" y="4419600"/>
            <a:ext cx="762000" cy="1752600"/>
          </a:xfrm>
          <a:prstGeom prst="flowChartMagneticDisk">
            <a:avLst/>
          </a:prstGeom>
          <a:solidFill>
            <a:srgbClr val="C0FF1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6" name="Rectangle 16"/>
          <p:cNvSpPr>
            <a:spLocks noChangeArrowheads="1"/>
          </p:cNvSpPr>
          <p:nvPr/>
        </p:nvSpPr>
        <p:spPr bwMode="auto">
          <a:xfrm>
            <a:off x="0" y="3810000"/>
            <a:ext cx="2286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7" name="AutoShape 17"/>
          <p:cNvSpPr>
            <a:spLocks noChangeArrowheads="1"/>
          </p:cNvSpPr>
          <p:nvPr/>
        </p:nvSpPr>
        <p:spPr bwMode="auto">
          <a:xfrm>
            <a:off x="1524000" y="4419600"/>
            <a:ext cx="762000" cy="17526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8" name="AutoShape 18"/>
          <p:cNvSpPr>
            <a:spLocks noChangeArrowheads="1"/>
          </p:cNvSpPr>
          <p:nvPr/>
        </p:nvSpPr>
        <p:spPr bwMode="auto">
          <a:xfrm>
            <a:off x="381000" y="4419600"/>
            <a:ext cx="762000" cy="1752600"/>
          </a:xfrm>
          <a:prstGeom prst="flowChartMagneticDisk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9" name="AutoShape 19"/>
          <p:cNvSpPr>
            <a:spLocks noChangeArrowheads="1"/>
          </p:cNvSpPr>
          <p:nvPr/>
        </p:nvSpPr>
        <p:spPr bwMode="auto">
          <a:xfrm>
            <a:off x="533400" y="6248400"/>
            <a:ext cx="4572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A18"/>
          </a:solidFill>
          <a:ln w="1905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NH</a:t>
            </a:r>
            <a:r>
              <a:rPr lang="en-US" b="1" baseline="-2500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491540" name="Picture 20"/>
          <p:cNvPicPr>
            <a:picLocks noChangeAspect="1" noChangeArrowheads="1"/>
          </p:cNvPicPr>
          <p:nvPr/>
        </p:nvPicPr>
        <p:blipFill>
          <a:blip r:embed="rId4" cstate="print"/>
          <a:srcRect l="10345" t="1199" r="10345" b="3600"/>
          <a:stretch>
            <a:fillRect/>
          </a:stretch>
        </p:blipFill>
        <p:spPr bwMode="auto">
          <a:xfrm>
            <a:off x="6599238" y="3967163"/>
            <a:ext cx="24034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3" cstate="print"/>
          <a:srcRect b="3355"/>
          <a:stretch>
            <a:fillRect/>
          </a:stretch>
        </p:blipFill>
        <p:spPr bwMode="auto">
          <a:xfrm>
            <a:off x="5253038" y="3543300"/>
            <a:ext cx="3886200" cy="3238500"/>
          </a:xfrm>
          <a:prstGeom prst="rect">
            <a:avLst/>
          </a:prstGeom>
          <a:noFill/>
        </p:spPr>
      </p:pic>
      <p:pic>
        <p:nvPicPr>
          <p:cNvPr id="455700" name="Picture 20" descr="pengui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750" y="5557838"/>
            <a:ext cx="1274763" cy="1295400"/>
          </a:xfrm>
          <a:prstGeom prst="rect">
            <a:avLst/>
          </a:prstGeom>
          <a:noFill/>
        </p:spPr>
      </p:pic>
      <p:sp>
        <p:nvSpPr>
          <p:cNvPr id="455701" name="AutoShape 21"/>
          <p:cNvSpPr>
            <a:spLocks noChangeArrowheads="1"/>
          </p:cNvSpPr>
          <p:nvPr/>
        </p:nvSpPr>
        <p:spPr bwMode="auto">
          <a:xfrm flipH="1">
            <a:off x="366713" y="666750"/>
            <a:ext cx="7715250" cy="3251200"/>
          </a:xfrm>
          <a:prstGeom prst="wedgeEllipseCallout">
            <a:avLst>
              <a:gd name="adj1" fmla="val 41375"/>
              <a:gd name="adj2" fmla="val 105125"/>
            </a:avLst>
          </a:prstGeom>
          <a:solidFill>
            <a:srgbClr val="FFEA18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3600" b="1">
                <a:solidFill>
                  <a:srgbClr val="0F116A"/>
                </a:solidFill>
                <a:latin typeface="Comic Sans MS" pitchFamily="84" charset="0"/>
              </a:rPr>
              <a:t>Why are</a:t>
            </a:r>
            <a:br>
              <a:rPr lang="en-US" sz="3600" b="1">
                <a:solidFill>
                  <a:srgbClr val="0F116A"/>
                </a:solidFill>
                <a:latin typeface="Comic Sans MS" pitchFamily="84" charset="0"/>
              </a:rPr>
            </a:br>
            <a:r>
              <a:rPr lang="en-US" sz="3600" b="1" u="sng">
                <a:solidFill>
                  <a:srgbClr val="0F116A"/>
                </a:solidFill>
                <a:latin typeface="Comic Sans MS" pitchFamily="84" charset="0"/>
              </a:rPr>
              <a:t>proteins</a:t>
            </a:r>
            <a:r>
              <a:rPr lang="en-US" sz="3600" b="1">
                <a:solidFill>
                  <a:srgbClr val="0F116A"/>
                </a:solidFill>
                <a:latin typeface="Comic Sans MS" pitchFamily="84" charset="0"/>
              </a:rPr>
              <a:t> the perfect </a:t>
            </a:r>
            <a:br>
              <a:rPr lang="en-US" sz="3600" b="1">
                <a:solidFill>
                  <a:srgbClr val="0F116A"/>
                </a:solidFill>
                <a:latin typeface="Comic Sans MS" pitchFamily="84" charset="0"/>
              </a:rPr>
            </a:br>
            <a:r>
              <a:rPr lang="en-US" sz="3600" b="1">
                <a:solidFill>
                  <a:srgbClr val="0F116A"/>
                </a:solidFill>
                <a:latin typeface="Comic Sans MS" pitchFamily="84" charset="0"/>
              </a:rPr>
              <a:t>molecule to build structures </a:t>
            </a:r>
            <a:br>
              <a:rPr lang="en-US" sz="3600" b="1">
                <a:solidFill>
                  <a:srgbClr val="0F116A"/>
                </a:solidFill>
                <a:latin typeface="Comic Sans MS" pitchFamily="84" charset="0"/>
              </a:rPr>
            </a:br>
            <a:r>
              <a:rPr lang="en-US" sz="3600" b="1">
                <a:solidFill>
                  <a:srgbClr val="0F116A"/>
                </a:solidFill>
                <a:latin typeface="Comic Sans MS" pitchFamily="84" charset="0"/>
              </a:rPr>
              <a:t>in the cell membrane?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820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/>
              <a:t>Transmembrane</a:t>
            </a:r>
            <a:r>
              <a:rPr lang="en-US" sz="4000" dirty="0"/>
              <a:t> protein structure</a:t>
            </a:r>
          </a:p>
        </p:txBody>
      </p:sp>
      <p:pic>
        <p:nvPicPr>
          <p:cNvPr id="18435" name="Picture 3" descr="07_09TransmembProtei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95438"/>
            <a:ext cx="4038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590800" y="3657600"/>
            <a:ext cx="2444750" cy="48418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2025634">
            <a:off x="4976813" y="2986088"/>
            <a:ext cx="1919287" cy="485775"/>
          </a:xfrm>
          <a:prstGeom prst="rightArrow">
            <a:avLst/>
          </a:prstGeom>
          <a:solidFill>
            <a:srgbClr val="0690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755331">
            <a:off x="4981575" y="4576763"/>
            <a:ext cx="1931988" cy="485775"/>
          </a:xfrm>
          <a:prstGeom prst="rightArrow">
            <a:avLst/>
          </a:prstGeom>
          <a:solidFill>
            <a:srgbClr val="0690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4290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2800">
                <a:solidFill>
                  <a:srgbClr val="C00000"/>
                </a:solidFill>
              </a:rPr>
              <a:t>Hydrophobic interior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34200" y="35052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69009"/>
                </a:solidFill>
              </a:rPr>
              <a:t>Hydrophilic ends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Functions of membrane proteins</a:t>
            </a:r>
          </a:p>
        </p:txBody>
      </p:sp>
      <p:pic>
        <p:nvPicPr>
          <p:cNvPr id="4" name="Picture 6" descr="rav65819_0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90600"/>
            <a:ext cx="882623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2588" y="304800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Membrane Proteins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688"/>
            <a:ext cx="4040188" cy="685800"/>
          </a:xfrm>
        </p:spPr>
        <p:txBody>
          <a:bodyPr/>
          <a:lstStyle/>
          <a:p>
            <a:pPr eaLnBrk="1" hangingPunct="1"/>
            <a:r>
              <a:rPr lang="en-US" altLang="en-US" sz="2800" u="sng" dirty="0"/>
              <a:t>Integral Proteins</a:t>
            </a:r>
          </a:p>
        </p:txBody>
      </p:sp>
      <p:sp>
        <p:nvSpPr>
          <p:cNvPr id="19461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3288"/>
            <a:ext cx="4040188" cy="460851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Span </a:t>
            </a:r>
            <a:r>
              <a:rPr lang="en-US" altLang="en-US" dirty="0"/>
              <a:t>the length of</a:t>
            </a:r>
            <a:r>
              <a:rPr lang="en-US" altLang="en-US" sz="2400" dirty="0"/>
              <a:t> membrane</a:t>
            </a:r>
          </a:p>
          <a:p>
            <a:pPr eaLnBrk="1" hangingPunct="1"/>
            <a:r>
              <a:rPr lang="en-US" altLang="en-US" sz="2400" dirty="0"/>
              <a:t>Transmembrane with hydrophilic heads/tails and hydrophobic middles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ex: transport proteins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channels, </a:t>
            </a:r>
            <a:r>
              <a:rPr lang="en-US" sz="2200" dirty="0" err="1"/>
              <a:t>permeases</a:t>
            </a:r>
            <a:r>
              <a:rPr lang="en-US" sz="2200" dirty="0"/>
              <a:t> (pumps)</a:t>
            </a:r>
            <a:endParaRPr lang="en-US" altLang="en-US" sz="28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563688"/>
            <a:ext cx="4041775" cy="685800"/>
          </a:xfrm>
        </p:spPr>
        <p:txBody>
          <a:bodyPr/>
          <a:lstStyle/>
          <a:p>
            <a:pPr eaLnBrk="1" hangingPunct="1"/>
            <a:r>
              <a:rPr lang="en-US" altLang="en-US" sz="2800" u="sng"/>
              <a:t>Peripheral Proteins</a:t>
            </a:r>
          </a:p>
        </p:txBody>
      </p:sp>
      <p:sp>
        <p:nvSpPr>
          <p:cNvPr id="1946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3288"/>
            <a:ext cx="4041775" cy="460851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Extracellular or </a:t>
            </a:r>
            <a:r>
              <a:rPr lang="en-US" altLang="en-US" sz="2400" dirty="0" err="1"/>
              <a:t>cytoplasmic</a:t>
            </a:r>
            <a:r>
              <a:rPr lang="en-US" altLang="en-US" sz="2400" dirty="0"/>
              <a:t> sides of membrane</a:t>
            </a:r>
          </a:p>
          <a:p>
            <a:pPr eaLnBrk="1" hangingPunct="1"/>
            <a:r>
              <a:rPr lang="en-US" altLang="en-US" sz="2400" dirty="0"/>
              <a:t>NOT embedded, loosely bound</a:t>
            </a:r>
          </a:p>
          <a:p>
            <a:pPr eaLnBrk="1" hangingPunct="1"/>
            <a:r>
              <a:rPr lang="en-US" altLang="en-US" sz="2400" dirty="0"/>
              <a:t>Held in place by the cytoskeleton or ECM</a:t>
            </a:r>
          </a:p>
          <a:p>
            <a:pPr eaLnBrk="1" hangingPunct="1"/>
            <a:r>
              <a:rPr lang="en-US" altLang="en-US" sz="2400" dirty="0"/>
              <a:t>Provides stronger framework</a:t>
            </a:r>
          </a:p>
          <a:p>
            <a:pPr eaLnBrk="1" hangingPunct="1"/>
            <a:r>
              <a:rPr lang="en-US" altLang="en-US" sz="2400" dirty="0"/>
              <a:t>antigens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169J-yuZ-mSHJZxoaC61U25UoOrOWtFLja5pdOzO533bVVUBy1cbPOzLMvf7LpMJwmCz1-2_StlRIQLCFR4aC8tFiPMaRr1DUUsEEuoVlFFynmzOE8GyFi-PN2EuFZMytujQccmH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4730"/>
            <a:ext cx="4953000" cy="32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Peripheral proteins</a:t>
            </a:r>
            <a:r>
              <a:rPr lang="en-US" dirty="0"/>
              <a:t>: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" y="1066800"/>
            <a:ext cx="8610600" cy="4525963"/>
          </a:xfrm>
        </p:spPr>
        <p:txBody>
          <a:bodyPr/>
          <a:lstStyle/>
          <a:p>
            <a:pPr fontAlgn="base"/>
            <a:r>
              <a:rPr lang="en-US" dirty="0"/>
              <a:t>Cell-surface proteins : Medical Field </a:t>
            </a:r>
          </a:p>
          <a:p>
            <a:pPr lvl="1" fontAlgn="base"/>
            <a:r>
              <a:rPr lang="en-US" dirty="0"/>
              <a:t>Ex: HIV must bind to the immune cell-surface protein CD4 and a “co-receptor” CCR5 in order to infect a cell </a:t>
            </a:r>
          </a:p>
          <a:p>
            <a:pPr lvl="1" fontAlgn="base"/>
            <a:r>
              <a:rPr lang="en-US" dirty="0"/>
              <a:t>HIV can’t enter the cells that lack CCR5</a:t>
            </a:r>
          </a:p>
          <a:p>
            <a:pPr lvl="1" fontAlgn="base"/>
            <a:r>
              <a:rPr lang="en-US" dirty="0"/>
              <a:t>Drugs are now being developed to mask the CCR5 protein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04188" cy="1214438"/>
          </a:xfrm>
        </p:spPr>
        <p:txBody>
          <a:bodyPr/>
          <a:lstStyle/>
          <a:p>
            <a:pPr eaLnBrk="1" hangingPunct="1"/>
            <a:r>
              <a:rPr lang="en-US" altLang="en-US" sz="4800"/>
              <a:t>Membrane fluidity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5113"/>
            <a:ext cx="4953000" cy="5170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Low temps</a:t>
            </a:r>
            <a:r>
              <a:rPr lang="en-US" altLang="en-US" dirty="0"/>
              <a:t>: phospholipids w/unsaturated tails (kinks prevent close packing)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Cholesterol</a:t>
            </a:r>
            <a:r>
              <a:rPr lang="en-US" altLang="en-US" dirty="0"/>
              <a:t> resists changes by:</a:t>
            </a:r>
          </a:p>
          <a:p>
            <a:pPr lvl="1" eaLnBrk="1" hangingPunct="1"/>
            <a:r>
              <a:rPr lang="en-US" altLang="en-US" sz="2600" dirty="0"/>
              <a:t>limit fluidity at high temps</a:t>
            </a:r>
          </a:p>
          <a:p>
            <a:pPr lvl="1" eaLnBrk="1" hangingPunct="1"/>
            <a:r>
              <a:rPr lang="en-US" altLang="en-US" sz="2600" dirty="0"/>
              <a:t>hinder close packing at low temps</a:t>
            </a:r>
          </a:p>
        </p:txBody>
      </p:sp>
      <p:pic>
        <p:nvPicPr>
          <p:cNvPr id="15364" name="Picture 4" descr="07_08MembraneFluidFactor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87538"/>
            <a:ext cx="40386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389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/>
              <a:t>Function</a:t>
            </a:r>
            <a:r>
              <a:rPr lang="en-US" altLang="en-US" sz="2800" dirty="0"/>
              <a:t>: cell-cell recognition; developing organisms</a:t>
            </a:r>
          </a:p>
          <a:p>
            <a:pPr eaLnBrk="1" hangingPunct="1"/>
            <a:r>
              <a:rPr lang="en-US" altLang="en-US" sz="2800" dirty="0" err="1"/>
              <a:t>Glycolipids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glycoproteins</a:t>
            </a:r>
            <a:endParaRPr lang="en-US" altLang="en-US" sz="2800" dirty="0"/>
          </a:p>
          <a:p>
            <a:pPr lvl="1">
              <a:buClrTx/>
            </a:pPr>
            <a:r>
              <a:rPr lang="en-US" sz="2400" dirty="0"/>
              <a:t>ability of a cell to distinguish one cell from another</a:t>
            </a:r>
          </a:p>
          <a:p>
            <a:pPr lvl="2"/>
            <a:r>
              <a:rPr lang="en-US" sz="2000" u="sng" dirty="0">
                <a:solidFill>
                  <a:srgbClr val="CC0000"/>
                </a:solidFill>
              </a:rPr>
              <a:t>antigens</a:t>
            </a:r>
            <a:endParaRPr lang="en-US" sz="2000" dirty="0"/>
          </a:p>
          <a:p>
            <a:pPr>
              <a:buClrTx/>
            </a:pPr>
            <a:r>
              <a:rPr lang="en-US" sz="2800" dirty="0"/>
              <a:t>important in organ &amp; tissue development</a:t>
            </a:r>
          </a:p>
          <a:p>
            <a:pPr>
              <a:buClrTx/>
            </a:pPr>
            <a:r>
              <a:rPr lang="en-US" sz="2800" dirty="0"/>
              <a:t>basis for rejection of foreign cells by </a:t>
            </a:r>
            <a:r>
              <a:rPr lang="en-US" sz="2800" u="sng" dirty="0">
                <a:solidFill>
                  <a:srgbClr val="CC0000"/>
                </a:solidFill>
              </a:rPr>
              <a:t>immune system </a:t>
            </a:r>
          </a:p>
          <a:p>
            <a:pPr lvl="1"/>
            <a:r>
              <a:rPr lang="en-US" altLang="en-US" sz="2400" dirty="0" err="1"/>
              <a:t>Eg</a:t>
            </a:r>
            <a:r>
              <a:rPr lang="en-US" altLang="en-US" sz="2400" dirty="0"/>
              <a:t>. blood transfusions are type-specific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2" cstate="print"/>
          <a:srcRect b="30435"/>
          <a:stretch>
            <a:fillRect/>
          </a:stretch>
        </p:blipFill>
        <p:spPr bwMode="auto">
          <a:xfrm>
            <a:off x="3429000" y="4343400"/>
            <a:ext cx="4800600" cy="23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3894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Plasma membrane is </a:t>
            </a:r>
            <a:r>
              <a:rPr lang="en-US" altLang="en-US" b="1" u="sng" dirty="0">
                <a:solidFill>
                  <a:srgbClr val="FF0000"/>
                </a:solidFill>
              </a:rPr>
              <a:t>selectively permeable</a:t>
            </a:r>
          </a:p>
          <a:p>
            <a:pPr lvl="1" eaLnBrk="1" hangingPunct="1"/>
            <a:r>
              <a:rPr lang="en-US" altLang="en-US" sz="2600" dirty="0"/>
              <a:t>Allows some substances to cross more easily than others</a:t>
            </a:r>
          </a:p>
          <a:p>
            <a:pPr lvl="2" eaLnBrk="1" hangingPunct="1"/>
            <a:r>
              <a:rPr lang="en-US" sz="2400" dirty="0"/>
              <a:t>hydrophobic (</a:t>
            </a:r>
            <a:r>
              <a:rPr lang="en-US" sz="2400" dirty="0" err="1"/>
              <a:t>nonpolar</a:t>
            </a:r>
            <a:r>
              <a:rPr lang="en-US" sz="2400" dirty="0"/>
              <a:t>) vs. hydrophilic (polar) </a:t>
            </a:r>
            <a:endParaRPr lang="en-US" altLang="en-US" sz="2300" dirty="0"/>
          </a:p>
          <a:p>
            <a:pPr lvl="1" eaLnBrk="1" hangingPunct="1"/>
            <a:r>
              <a:rPr lang="en-US" dirty="0"/>
              <a:t>Cell membrane </a:t>
            </a:r>
            <a:r>
              <a:rPr lang="en-US" u="sng" dirty="0">
                <a:solidFill>
                  <a:srgbClr val="CC0000"/>
                </a:solidFill>
              </a:rPr>
              <a:t>separates</a:t>
            </a:r>
            <a:r>
              <a:rPr lang="en-US" dirty="0"/>
              <a:t> living cell from aqueous environment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Fluid Mosaic Model</a:t>
            </a:r>
          </a:p>
          <a:p>
            <a:pPr lvl="1" eaLnBrk="1" hangingPunct="1"/>
            <a:r>
              <a:rPr lang="en-US" altLang="en-US" sz="2600" b="1" u="sng" dirty="0">
                <a:solidFill>
                  <a:srgbClr val="003399"/>
                </a:solidFill>
              </a:rPr>
              <a:t>Fluid</a:t>
            </a:r>
            <a:r>
              <a:rPr lang="en-US" altLang="en-US" sz="2600" dirty="0"/>
              <a:t>: membrane held together by weak interactions</a:t>
            </a:r>
          </a:p>
          <a:p>
            <a:pPr lvl="1" eaLnBrk="1" hangingPunct="1"/>
            <a:r>
              <a:rPr lang="en-US" altLang="en-US" sz="2600" b="1" u="sng" dirty="0">
                <a:solidFill>
                  <a:srgbClr val="003399"/>
                </a:solidFill>
              </a:rPr>
              <a:t>Mosaic</a:t>
            </a:r>
            <a:r>
              <a:rPr lang="en-US" altLang="en-US" sz="2600" dirty="0"/>
              <a:t>: phospholipids, proteins, </a:t>
            </a:r>
            <a:r>
              <a:rPr lang="en-US" altLang="en-US" sz="2600" dirty="0" err="1"/>
              <a:t>carbs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Selective Permeability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u="sng">
                <a:solidFill>
                  <a:srgbClr val="069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Small molecules </a:t>
            </a:r>
            <a:r>
              <a:rPr lang="en-US" altLang="en-US" sz="3200">
                <a:solidFill>
                  <a:srgbClr val="069009"/>
                </a:solidFill>
                <a:ea typeface="MS PGothic" pitchFamily="34" charset="-128"/>
              </a:rPr>
              <a:t>(polar or nonpolar) cross easily (hydrocarbons, hydrophobic molecules, CO</a:t>
            </a:r>
            <a:r>
              <a:rPr lang="en-US" altLang="en-US" sz="3200" baseline="-25000">
                <a:solidFill>
                  <a:srgbClr val="069009"/>
                </a:solidFill>
                <a:ea typeface="MS PGothic" pitchFamily="34" charset="-128"/>
              </a:rPr>
              <a:t>2</a:t>
            </a:r>
            <a:r>
              <a:rPr lang="en-US" altLang="en-US" sz="3200">
                <a:solidFill>
                  <a:srgbClr val="069009"/>
                </a:solidFill>
                <a:ea typeface="MS PGothic" pitchFamily="34" charset="-128"/>
              </a:rPr>
              <a:t>, O</a:t>
            </a:r>
            <a:r>
              <a:rPr lang="en-US" altLang="en-US" sz="3200" baseline="-25000">
                <a:solidFill>
                  <a:srgbClr val="069009"/>
                </a:solidFill>
                <a:ea typeface="MS PGothic" pitchFamily="34" charset="-128"/>
              </a:rPr>
              <a:t>2</a:t>
            </a:r>
            <a:r>
              <a:rPr lang="en-US" altLang="en-US" sz="3200">
                <a:solidFill>
                  <a:srgbClr val="069009"/>
                </a:solidFill>
                <a:ea typeface="MS PGothic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3200">
                <a:solidFill>
                  <a:srgbClr val="C00000"/>
                </a:solidFill>
                <a:ea typeface="MS PGothic" pitchFamily="34" charset="-128"/>
              </a:rPr>
              <a:t>Hydrophobic core </a:t>
            </a:r>
            <a:r>
              <a:rPr lang="en-US" altLang="en-US" sz="3200" b="1" i="1">
                <a:solidFill>
                  <a:srgbClr val="C00000"/>
                </a:solidFill>
                <a:ea typeface="MS PGothic" pitchFamily="34" charset="-128"/>
              </a:rPr>
              <a:t>prevents</a:t>
            </a:r>
            <a:r>
              <a:rPr lang="en-US" altLang="en-US" sz="3200">
                <a:solidFill>
                  <a:srgbClr val="C00000"/>
                </a:solidFill>
                <a:ea typeface="MS PGothic" pitchFamily="34" charset="-128"/>
              </a:rPr>
              <a:t> passage of </a:t>
            </a:r>
            <a:r>
              <a:rPr lang="en-US" altLang="en-US" sz="3200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ions</a:t>
            </a:r>
            <a:r>
              <a:rPr lang="en-US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altLang="en-US" sz="3200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large polar molecules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Differences in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Variations in lipid composition of many species </a:t>
            </a:r>
          </a:p>
          <a:p>
            <a:pPr lvl="1" fontAlgn="base"/>
            <a:r>
              <a:rPr lang="en-US" dirty="0"/>
              <a:t>adaptations to specific environmental conditions</a:t>
            </a:r>
          </a:p>
          <a:p>
            <a:pPr lvl="1" fontAlgn="base"/>
            <a:r>
              <a:rPr lang="en-US" dirty="0"/>
              <a:t>arctic fish → high proportion of unsaturated tails</a:t>
            </a:r>
          </a:p>
          <a:p>
            <a:pPr lvl="1" fontAlgn="base"/>
            <a:r>
              <a:rPr lang="en-US" dirty="0"/>
              <a:t>plants in winter → % unsaturated tails increases in autumn (winter wheat)</a:t>
            </a:r>
          </a:p>
          <a:p>
            <a:pPr lvl="1" fontAlgn="base"/>
            <a:r>
              <a:rPr lang="en-US" altLang="en-US" dirty="0"/>
              <a:t>bacteria in hot springs – unusual lipids</a:t>
            </a:r>
          </a:p>
          <a:p>
            <a:pPr fontAlgn="base"/>
            <a:r>
              <a:rPr lang="en-US" dirty="0"/>
              <a:t>Natural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2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Passive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NO ENERGY (ATP) needed!</a:t>
            </a:r>
          </a:p>
          <a:p>
            <a:pPr>
              <a:buClr>
                <a:schemeClr val="accent3"/>
              </a:buClr>
              <a:defRPr/>
            </a:pPr>
            <a:r>
              <a:rPr lang="en-US" b="1" dirty="0">
                <a:solidFill>
                  <a:srgbClr val="002060"/>
                </a:solidFill>
                <a:ea typeface="+mn-ea"/>
                <a:cs typeface="+mn-cs"/>
              </a:rPr>
              <a:t>Diffusion</a:t>
            </a:r>
            <a:r>
              <a:rPr lang="en-US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002060"/>
                </a:solidFill>
                <a:ea typeface="+mn-ea"/>
                <a:cs typeface="+mn-cs"/>
              </a:rPr>
              <a:t>down</a:t>
            </a:r>
            <a:r>
              <a:rPr lang="en-US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concentration gradient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dirty="0">
                <a:ea typeface="+mn-ea"/>
                <a:cs typeface="+mn-cs"/>
              </a:rPr>
              <a:t>(high </a:t>
            </a:r>
            <a:r>
              <a:rPr lang="en-US" dirty="0">
                <a:ea typeface="+mn-ea"/>
                <a:cs typeface="+mn-cs"/>
                <a:sym typeface="Wingdings" pitchFamily="2" charset="2"/>
              </a:rPr>
              <a:t> low concentration)</a:t>
            </a:r>
          </a:p>
          <a:p>
            <a:pPr marL="857250" lvl="1" indent="-457200">
              <a:buClr>
                <a:schemeClr val="accent3"/>
              </a:buClr>
              <a:defRPr/>
            </a:pPr>
            <a:r>
              <a:rPr lang="en-US" dirty="0" err="1">
                <a:ea typeface="+mn-ea"/>
                <a:cs typeface="+mn-cs"/>
                <a:sym typeface="Wingdings" pitchFamily="2" charset="2"/>
              </a:rPr>
              <a:t>Eg</a:t>
            </a:r>
            <a:r>
              <a:rPr lang="en-US" dirty="0">
                <a:ea typeface="+mn-ea"/>
                <a:cs typeface="+mn-cs"/>
                <a:sym typeface="Wingdings" pitchFamily="2" charset="2"/>
              </a:rPr>
              <a:t>. hydrocarbons, CO</a:t>
            </a:r>
            <a:r>
              <a:rPr lang="en-US" baseline="-25000" dirty="0">
                <a:ea typeface="+mn-ea"/>
                <a:cs typeface="+mn-cs"/>
                <a:sym typeface="Wingdings" pitchFamily="2" charset="2"/>
              </a:rPr>
              <a:t>2</a:t>
            </a:r>
            <a:r>
              <a:rPr lang="en-US" dirty="0">
                <a:ea typeface="+mn-ea"/>
                <a:cs typeface="+mn-cs"/>
                <a:sym typeface="Wingdings" pitchFamily="2" charset="2"/>
              </a:rPr>
              <a:t>, O</a:t>
            </a:r>
            <a:r>
              <a:rPr lang="en-US" baseline="-25000" dirty="0">
                <a:ea typeface="+mn-ea"/>
                <a:cs typeface="+mn-cs"/>
                <a:sym typeface="Wingdings" pitchFamily="2" charset="2"/>
              </a:rPr>
              <a:t>2</a:t>
            </a:r>
            <a:r>
              <a:rPr lang="en-US" dirty="0">
                <a:ea typeface="+mn-ea"/>
                <a:cs typeface="+mn-cs"/>
                <a:sym typeface="Wingdings" pitchFamily="2" charset="2"/>
              </a:rPr>
              <a:t>, H</a:t>
            </a:r>
            <a:r>
              <a:rPr lang="en-US" baseline="-25000" dirty="0">
                <a:ea typeface="+mn-ea"/>
                <a:cs typeface="+mn-cs"/>
                <a:sym typeface="Wingdings" pitchFamily="2" charset="2"/>
              </a:rPr>
              <a:t>2</a:t>
            </a:r>
            <a:r>
              <a:rPr lang="en-US" dirty="0">
                <a:ea typeface="+mn-ea"/>
                <a:cs typeface="+mn-cs"/>
                <a:sym typeface="Wingdings" pitchFamily="2" charset="2"/>
              </a:rPr>
              <a:t>O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/>
              <a:t>Particles flow until </a:t>
            </a:r>
            <a:r>
              <a:rPr lang="en-US" dirty="0">
                <a:solidFill>
                  <a:srgbClr val="0070C0"/>
                </a:solidFill>
              </a:rPr>
              <a:t>equilibrium</a:t>
            </a:r>
            <a:r>
              <a:rPr lang="en-US" dirty="0"/>
              <a:t> is reached</a:t>
            </a:r>
          </a:p>
          <a:p>
            <a:pPr lvl="1">
              <a:defRPr/>
            </a:pPr>
            <a:r>
              <a:rPr lang="en-US" dirty="0"/>
              <a:t>Dynamic equilibrium - Continuous particle movement w/no net change in concentration</a:t>
            </a:r>
            <a:endParaRPr lang="en-US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Diffusion = particles moving across membrane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Osmosis = water moving across membrane</a:t>
            </a:r>
            <a:endParaRPr lang="en-US" i="1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rav65819_05_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69925"/>
            <a:ext cx="81311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0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Diffusion</a:t>
            </a:r>
          </a:p>
        </p:txBody>
      </p:sp>
      <p:pic>
        <p:nvPicPr>
          <p:cNvPr id="24579" name="Content Placeholder 3" descr="07_13bDiffusionMembrane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936"/>
            <a:ext cx="8229600" cy="403849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as exchange in the lu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8" y="205892"/>
            <a:ext cx="4727197" cy="36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s exchange in the 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13" y="3657600"/>
            <a:ext cx="3793288" cy="30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7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3F3FFF"/>
                </a:solidFill>
              </a:rPr>
              <a:t>Facilitated Transport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A type of passive transport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Selective permeability</a:t>
            </a:r>
            <a:r>
              <a:rPr lang="en-US" altLang="en-US" b="1" dirty="0"/>
              <a:t>:</a:t>
            </a:r>
            <a:r>
              <a:rPr lang="en-US" altLang="en-US" dirty="0"/>
              <a:t> integral membrane proteins allow the cell to be selective about what passes through the membrane.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Channel proteins</a:t>
            </a:r>
            <a:r>
              <a:rPr lang="en-US" altLang="en-US" dirty="0"/>
              <a:t> have a polar interior allowing polar molecules to pass through.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Carrier proteins</a:t>
            </a:r>
            <a:r>
              <a:rPr lang="en-US" altLang="en-US" dirty="0"/>
              <a:t> bind to a specific molecule to facilitate its passage.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7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Passive Transport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728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Channel proteins include:</a:t>
            </a:r>
          </a:p>
          <a:p>
            <a:pPr eaLnBrk="1" hangingPunct="1">
              <a:buFontTx/>
              <a:buNone/>
            </a:pPr>
            <a:r>
              <a:rPr lang="en-US" altLang="en-US"/>
              <a:t>	-</a:t>
            </a:r>
            <a:r>
              <a:rPr lang="en-US" altLang="en-US" b="1">
                <a:solidFill>
                  <a:srgbClr val="FF0000"/>
                </a:solidFill>
              </a:rPr>
              <a:t>ion channels</a:t>
            </a:r>
            <a:r>
              <a:rPr lang="en-US" altLang="en-US"/>
              <a:t> allow the passage of ions (charged atoms or molecules) which are associated with water</a:t>
            </a:r>
          </a:p>
          <a:p>
            <a:pPr eaLnBrk="1" hangingPunct="1">
              <a:buFontTx/>
              <a:buNone/>
            </a:pPr>
            <a:r>
              <a:rPr lang="en-US" altLang="en-US"/>
              <a:t>	-</a:t>
            </a:r>
            <a:r>
              <a:rPr lang="en-US" altLang="en-US" b="1">
                <a:solidFill>
                  <a:srgbClr val="FF0000"/>
                </a:solidFill>
              </a:rPr>
              <a:t>gated channels</a:t>
            </a:r>
            <a:r>
              <a:rPr lang="en-US" altLang="en-US"/>
              <a:t> are opened or closed in response to a stimulus</a:t>
            </a:r>
          </a:p>
          <a:p>
            <a:pPr eaLnBrk="1" hangingPunct="1">
              <a:buFontTx/>
              <a:buNone/>
            </a:pPr>
            <a:r>
              <a:rPr lang="en-US" altLang="en-US"/>
              <a:t>	-the stimulus may be chemical or electrical</a:t>
            </a:r>
          </a:p>
        </p:txBody>
      </p:sp>
    </p:spTree>
    <p:extLst>
      <p:ext uri="{BB962C8B-B14F-4D97-AF65-F5344CB8AC3E}">
        <p14:creationId xmlns:p14="http://schemas.microsoft.com/office/powerpoint/2010/main" val="372820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07_UN01Summary_C3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8006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dirty="0"/>
              <a:t>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Transport proteins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sz="2800" dirty="0">
                <a:ea typeface="MS PGothic" pitchFamily="34" charset="-128"/>
              </a:rPr>
              <a:t>(channel or carrier proteins) help </a:t>
            </a:r>
            <a:r>
              <a:rPr lang="en-US" sz="2800" u="sng" dirty="0">
                <a:ea typeface="MS PGothic" pitchFamily="34" charset="-128"/>
              </a:rPr>
              <a:t>hydrophilic</a:t>
            </a:r>
            <a:r>
              <a:rPr lang="en-US" sz="2800" dirty="0">
                <a:ea typeface="MS PGothic" pitchFamily="34" charset="-128"/>
              </a:rPr>
              <a:t> substances cross</a:t>
            </a:r>
          </a:p>
          <a:p>
            <a:pPr eaLnBrk="1" hangingPunct="1">
              <a:defRPr/>
            </a:pPr>
            <a:endParaRPr lang="en-US" sz="2800" dirty="0">
              <a:ea typeface="MS PGothic" pitchFamily="34" charset="-128"/>
            </a:endParaRPr>
          </a:p>
          <a:p>
            <a:pPr eaLnBrk="1" hangingPunct="1">
              <a:defRPr/>
            </a:pPr>
            <a:endParaRPr lang="en-US" sz="2800" dirty="0"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4572000" cy="327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eaLnBrk="1" hangingPunct="1">
              <a:buFont typeface="Wingdings" pitchFamily="2" charset="2"/>
              <a:buChar char="§"/>
              <a:defRPr/>
            </a:pPr>
            <a:r>
              <a:rPr lang="en-US" sz="2600" b="0" dirty="0">
                <a:latin typeface="+mn-lt"/>
                <a:ea typeface="MS PGothic" panose="020B0600070205080204" pitchFamily="34" charset="-128"/>
              </a:rPr>
              <a:t>Two ways:</a:t>
            </a:r>
          </a:p>
          <a:p>
            <a:pPr marL="631825" lvl="1" indent="-174625" eaLnBrk="1" hangingPunct="1">
              <a:buFont typeface="Wingdings" pitchFamily="2" charset="2"/>
              <a:buChar char="§"/>
              <a:defRPr/>
            </a:pPr>
            <a:r>
              <a:rPr lang="en-US" sz="2600" b="0" dirty="0">
                <a:latin typeface="+mn-lt"/>
                <a:ea typeface="MS PGothic" panose="020B0600070205080204" pitchFamily="34" charset="-128"/>
              </a:rPr>
              <a:t>Provide hydrophilic </a:t>
            </a:r>
            <a:r>
              <a:rPr lang="en-US" sz="2600" dirty="0">
                <a:solidFill>
                  <a:srgbClr val="008000"/>
                </a:solidFill>
                <a:latin typeface="+mn-lt"/>
                <a:ea typeface="MS PGothic" panose="020B0600070205080204" pitchFamily="34" charset="-128"/>
              </a:rPr>
              <a:t>channel</a:t>
            </a:r>
            <a:endParaRPr lang="en-US" sz="2600" b="0" dirty="0">
              <a:latin typeface="+mn-lt"/>
              <a:ea typeface="MS PGothic" panose="020B0600070205080204" pitchFamily="34" charset="-128"/>
            </a:endParaRPr>
          </a:p>
          <a:p>
            <a:pPr marL="631825" lvl="1" indent="-174625" eaLnBrk="1" hangingPunct="1">
              <a:buFont typeface="Wingdings" pitchFamily="2" charset="2"/>
              <a:buChar char="§"/>
              <a:defRPr/>
            </a:pPr>
            <a:r>
              <a:rPr lang="en-US" sz="2600" b="0" dirty="0">
                <a:latin typeface="+mn-lt"/>
                <a:ea typeface="MS PGothic" panose="020B0600070205080204" pitchFamily="34" charset="-128"/>
              </a:rPr>
              <a:t>Loosely bind/</a:t>
            </a:r>
            <a:r>
              <a:rPr lang="en-US" sz="2600" dirty="0">
                <a:solidFill>
                  <a:srgbClr val="008000"/>
                </a:solidFill>
                <a:latin typeface="+mn-lt"/>
                <a:ea typeface="MS PGothic" panose="020B0600070205080204" pitchFamily="34" charset="-128"/>
              </a:rPr>
              <a:t>carry</a:t>
            </a:r>
            <a:r>
              <a:rPr lang="en-US" sz="2600" b="0" dirty="0">
                <a:latin typeface="+mn-lt"/>
                <a:ea typeface="MS PGothic" panose="020B0600070205080204" pitchFamily="34" charset="-128"/>
              </a:rPr>
              <a:t> molecule across</a:t>
            </a:r>
          </a:p>
          <a:p>
            <a:pPr marL="174625" indent="-174625" eaLnBrk="1" hangingPunct="1">
              <a:buFont typeface="Wingdings" pitchFamily="2" charset="2"/>
              <a:buChar char="§"/>
              <a:defRPr/>
            </a:pPr>
            <a:r>
              <a:rPr lang="en-US" sz="2600" b="0" dirty="0" err="1">
                <a:latin typeface="+mn-lt"/>
                <a:ea typeface="MS PGothic" panose="020B0600070205080204" pitchFamily="34" charset="-128"/>
              </a:rPr>
              <a:t>Eg</a:t>
            </a:r>
            <a:r>
              <a:rPr lang="en-US" sz="2600" b="0" dirty="0">
                <a:latin typeface="+mn-lt"/>
                <a:ea typeface="MS PGothic" panose="020B0600070205080204" pitchFamily="34" charset="-128"/>
              </a:rPr>
              <a:t>. ions, polar molecules (H</a:t>
            </a:r>
            <a:r>
              <a:rPr lang="en-US" sz="2600" b="0" baseline="-25000" dirty="0">
                <a:latin typeface="+mn-lt"/>
                <a:ea typeface="MS PGothic" panose="020B0600070205080204" pitchFamily="34" charset="-128"/>
              </a:rPr>
              <a:t>2</a:t>
            </a:r>
            <a:r>
              <a:rPr lang="en-US" sz="2600" b="0" dirty="0">
                <a:latin typeface="+mn-lt"/>
                <a:ea typeface="MS PGothic" panose="020B0600070205080204" pitchFamily="34" charset="-128"/>
              </a:rPr>
              <a:t>O, glucose)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6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Aquaporins</a:t>
            </a:r>
          </a:p>
        </p:txBody>
      </p:sp>
      <p:sp>
        <p:nvSpPr>
          <p:cNvPr id="526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2788" y="1371600"/>
            <a:ext cx="7897812" cy="1895475"/>
          </a:xfrm>
        </p:spPr>
        <p:txBody>
          <a:bodyPr>
            <a:normAutofit lnSpcReduction="10000"/>
          </a:bodyPr>
          <a:lstStyle/>
          <a:p>
            <a:r>
              <a:rPr lang="en-US"/>
              <a:t>Water moves </a:t>
            </a:r>
            <a:r>
              <a:rPr lang="en-US" u="sng"/>
              <a:t>rapidly</a:t>
            </a:r>
            <a:r>
              <a:rPr lang="en-US"/>
              <a:t> into &amp; out of cells</a:t>
            </a:r>
          </a:p>
          <a:p>
            <a:pPr lvl="1"/>
            <a:r>
              <a:rPr lang="en-US"/>
              <a:t>evidence that there were water channels</a:t>
            </a:r>
          </a:p>
          <a:p>
            <a:pPr lvl="2"/>
            <a:r>
              <a:rPr lang="en-US"/>
              <a:t>protein channels allowing flow of water across cell membrane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3282950"/>
            <a:ext cx="19891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6602413" y="304800"/>
            <a:ext cx="2465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400" b="1">
                <a:solidFill>
                  <a:srgbClr val="0F116A"/>
                </a:solidFill>
                <a:ea typeface="ＭＳ Ｐゴシック" charset="-128"/>
              </a:rPr>
              <a:t>1991 </a:t>
            </a:r>
            <a:r>
              <a:rPr lang="en-US" sz="3400" b="1">
                <a:solidFill>
                  <a:srgbClr val="000005"/>
                </a:solidFill>
                <a:ea typeface="ＭＳ Ｐゴシック" charset="-128"/>
              </a:rPr>
              <a:t>| </a:t>
            </a:r>
            <a:r>
              <a:rPr lang="en-US" sz="3400" b="1">
                <a:solidFill>
                  <a:srgbClr val="CC0000"/>
                </a:solidFill>
                <a:ea typeface="ＭＳ Ｐゴシック" charset="-128"/>
              </a:rPr>
              <a:t>2003</a:t>
            </a:r>
            <a:endParaRPr lang="en-US" sz="3000" b="1">
              <a:solidFill>
                <a:srgbClr val="0F116A"/>
              </a:solidFill>
              <a:ea typeface="ＭＳ Ｐゴシック" charset="-128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4076700" y="6126163"/>
            <a:ext cx="1863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Peter Agre</a:t>
            </a:r>
          </a:p>
          <a:p>
            <a:r>
              <a:rPr lang="en-US" sz="2000" b="1">
                <a:solidFill>
                  <a:schemeClr val="tx2"/>
                </a:solidFill>
              </a:rPr>
              <a:t>John Hopkins</a:t>
            </a:r>
          </a:p>
        </p:txBody>
      </p:sp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3282950"/>
            <a:ext cx="19891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6111875" y="6126163"/>
            <a:ext cx="29622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Roderick MacKinnon</a:t>
            </a:r>
          </a:p>
          <a:p>
            <a:r>
              <a:rPr lang="en-US" sz="2000" b="1">
                <a:solidFill>
                  <a:schemeClr val="tx2"/>
                </a:solidFill>
              </a:rPr>
              <a:t>Rockefeller</a:t>
            </a:r>
            <a:endParaRPr lang="en-US">
              <a:latin typeface="Times" pitchFamily="84" charset="0"/>
            </a:endParaRPr>
          </a:p>
        </p:txBody>
      </p:sp>
      <p:pic>
        <p:nvPicPr>
          <p:cNvPr id="526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3365500"/>
            <a:ext cx="3810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8563"/>
            <a:ext cx="67818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2"/>
                </a:solidFill>
              </a:rPr>
              <a:t>Proteins</a:t>
            </a:r>
          </a:p>
        </p:txBody>
      </p:sp>
      <p:grpSp>
        <p:nvGrpSpPr>
          <p:cNvPr id="6148" name="Group 10"/>
          <p:cNvGrpSpPr>
            <a:grpSpLocks/>
          </p:cNvGrpSpPr>
          <p:nvPr/>
        </p:nvGrpSpPr>
        <p:grpSpPr bwMode="auto">
          <a:xfrm>
            <a:off x="152400" y="304800"/>
            <a:ext cx="5867400" cy="3308350"/>
            <a:chOff x="240" y="96"/>
            <a:chExt cx="3835" cy="2180"/>
          </a:xfrm>
        </p:grpSpPr>
        <p:pic>
          <p:nvPicPr>
            <p:cNvPr id="6159" name="Picture 5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hlinkClick r:id="rId4"/>
              </a:rPr>
              <a:t>Membrane movement animation</a:t>
            </a:r>
            <a:endParaRPr lang="en-US" altLang="en-US" sz="240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</a:rPr>
              <a:t>Polar heads </a:t>
            </a:r>
            <a:r>
              <a:rPr lang="en-US" altLang="en-US" sz="2800" b="1">
                <a:solidFill>
                  <a:srgbClr val="993366"/>
                </a:solidFill>
              </a:rPr>
              <a:t>love water</a:t>
            </a:r>
            <a:r>
              <a:rPr lang="en-US" altLang="en-US" sz="2800">
                <a:solidFill>
                  <a:schemeClr val="bg2"/>
                </a:solidFill>
              </a:rPr>
              <a:t> &amp; dissolve.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</a:rPr>
              <a:t>Non-polar tails </a:t>
            </a:r>
            <a:r>
              <a:rPr lang="en-US" altLang="en-US" sz="2800" b="1">
                <a:solidFill>
                  <a:srgbClr val="993366"/>
                </a:solidFill>
              </a:rPr>
              <a:t>hide from water</a:t>
            </a:r>
            <a:r>
              <a:rPr lang="en-US" altLang="en-US" sz="2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505200" y="38100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2"/>
                </a:solidFill>
              </a:rPr>
              <a:t>Carbohydrate cell markers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5943600" y="228600"/>
            <a:ext cx="3200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597"/>
                </a:solidFill>
              </a:rPr>
              <a:t>Fluid Mosaic Model</a:t>
            </a:r>
            <a:r>
              <a:rPr lang="en-US" altLang="en-US" sz="3200" b="1"/>
              <a:t> of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37701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9" grpId="0"/>
      <p:bldP spid="4111" grpId="0"/>
      <p:bldP spid="4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 fontScale="90000"/>
          </a:bodyPr>
          <a:lstStyle/>
          <a:p>
            <a:pPr algn="l" fontAlgn="base"/>
            <a:r>
              <a:rPr lang="en-US" sz="3600" b="1" u="sng" dirty="0">
                <a:solidFill>
                  <a:srgbClr val="FF0000"/>
                </a:solidFill>
              </a:rPr>
              <a:t>Osmosis</a:t>
            </a:r>
            <a:r>
              <a:rPr lang="en-US" sz="3600" dirty="0"/>
              <a:t>: diffusion of 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n-US" sz="3200" dirty="0"/>
              <a:t>from  </a:t>
            </a:r>
            <a:r>
              <a:rPr lang="en-US" sz="3200" i="1" dirty="0">
                <a:solidFill>
                  <a:srgbClr val="CC0000"/>
                </a:solidFill>
              </a:rPr>
              <a:t>HIGH concentration</a:t>
            </a:r>
            <a:r>
              <a:rPr lang="en-US" sz="3200" dirty="0"/>
              <a:t> of </a:t>
            </a:r>
            <a:r>
              <a:rPr lang="en-US" sz="3200" u="sng" dirty="0"/>
              <a:t>water</a:t>
            </a:r>
            <a:r>
              <a:rPr lang="en-US" sz="3200" dirty="0"/>
              <a:t> to </a:t>
            </a:r>
            <a:r>
              <a:rPr lang="en-US" sz="3200" i="1" dirty="0">
                <a:solidFill>
                  <a:srgbClr val="CC0000"/>
                </a:solidFill>
              </a:rPr>
              <a:t>LOW concentration</a:t>
            </a:r>
            <a:r>
              <a:rPr lang="en-US" sz="3200" dirty="0"/>
              <a:t> of </a:t>
            </a:r>
            <a:r>
              <a:rPr lang="en-US" sz="3200" u="sng" dirty="0"/>
              <a:t>water</a:t>
            </a:r>
            <a:endParaRPr lang="en-US" sz="3600" dirty="0"/>
          </a:p>
        </p:txBody>
      </p:sp>
      <p:pic>
        <p:nvPicPr>
          <p:cNvPr id="25602" name="Content Placeholder 3" descr="07_14Osmosis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593012"/>
            <a:ext cx="5105400" cy="520173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Autofit/>
          </a:bodyPr>
          <a:lstStyle/>
          <a:p>
            <a:r>
              <a:rPr lang="en-US" sz="3200" dirty="0"/>
              <a:t>Direction of osmosis is determined by comparing total </a:t>
            </a:r>
            <a:r>
              <a:rPr lang="en-US" sz="3200" u="sng" dirty="0"/>
              <a:t>solute</a:t>
            </a:r>
            <a:r>
              <a:rPr lang="en-US" sz="3200" dirty="0"/>
              <a:t> concentrations</a:t>
            </a:r>
          </a:p>
        </p:txBody>
      </p:sp>
      <p:pic>
        <p:nvPicPr>
          <p:cNvPr id="26627" name="Picture 2" descr="07_15WaterBalanc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84300"/>
            <a:ext cx="793432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Concentration of water</a:t>
            </a:r>
          </a:p>
        </p:txBody>
      </p:sp>
      <p:sp>
        <p:nvSpPr>
          <p:cNvPr id="514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53440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solidFill>
                  <a:srgbClr val="CC0000"/>
                </a:solidFill>
              </a:rPr>
              <a:t>Hypertonic</a:t>
            </a:r>
            <a:r>
              <a:rPr lang="en-US" dirty="0"/>
              <a:t> - more solute, less water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solidFill>
                  <a:srgbClr val="CC0000"/>
                </a:solidFill>
              </a:rPr>
              <a:t>Hypotonic</a:t>
            </a:r>
            <a:r>
              <a:rPr lang="en-US" dirty="0"/>
              <a:t> - less solute, more water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solidFill>
                  <a:srgbClr val="CC0000"/>
                </a:solidFill>
              </a:rPr>
              <a:t>Isotonic</a:t>
            </a:r>
            <a:r>
              <a:rPr lang="en-US" dirty="0"/>
              <a:t> - equal solute, equal water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5057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water balance</a:t>
            </a:r>
          </a:p>
        </p:txBody>
      </p:sp>
      <p:sp>
        <p:nvSpPr>
          <p:cNvPr id="518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2625" y="1371600"/>
            <a:ext cx="6000750" cy="526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Isotonic</a:t>
            </a:r>
          </a:p>
          <a:p>
            <a:pPr lvl="1"/>
            <a:r>
              <a:rPr lang="en-US" sz="2200"/>
              <a:t>animal cell immersed in </a:t>
            </a:r>
            <a:br>
              <a:rPr lang="en-US" sz="2200"/>
            </a:br>
            <a:r>
              <a:rPr lang="en-US" sz="2200" u="sng">
                <a:solidFill>
                  <a:srgbClr val="CC0000"/>
                </a:solidFill>
              </a:rPr>
              <a:t>mild salt</a:t>
            </a:r>
            <a:r>
              <a:rPr lang="en-US" sz="2200"/>
              <a:t> solution</a:t>
            </a:r>
          </a:p>
          <a:p>
            <a:pPr lvl="1"/>
            <a:r>
              <a:rPr lang="en-US" sz="2400"/>
              <a:t>no difference in concentration of water between cell &amp; environment</a:t>
            </a:r>
          </a:p>
          <a:p>
            <a:pPr marL="1085850" lvl="2"/>
            <a:r>
              <a:rPr lang="en-US" sz="2000" u="sng">
                <a:solidFill>
                  <a:srgbClr val="000000"/>
                </a:solidFill>
              </a:rPr>
              <a:t>problem</a:t>
            </a:r>
            <a:r>
              <a:rPr lang="en-US" sz="2000"/>
              <a:t>: none</a:t>
            </a:r>
            <a:endParaRPr lang="en-US"/>
          </a:p>
          <a:p>
            <a:pPr marL="1428750" lvl="3"/>
            <a:r>
              <a:rPr lang="en-US">
                <a:solidFill>
                  <a:srgbClr val="CC0000"/>
                </a:solidFill>
              </a:rPr>
              <a:t>no </a:t>
            </a:r>
            <a:r>
              <a:rPr lang="en-US" u="sng">
                <a:solidFill>
                  <a:srgbClr val="CC0000"/>
                </a:solidFill>
              </a:rPr>
              <a:t>net</a:t>
            </a:r>
            <a:r>
              <a:rPr lang="en-US">
                <a:solidFill>
                  <a:srgbClr val="CC0000"/>
                </a:solidFill>
              </a:rPr>
              <a:t> movement</a:t>
            </a:r>
            <a:r>
              <a:rPr lang="en-US"/>
              <a:t> of water</a:t>
            </a:r>
          </a:p>
          <a:p>
            <a:pPr marL="1771650" lvl="4"/>
            <a:r>
              <a:rPr lang="en-US" sz="1800"/>
              <a:t>flows across membrane equally, in both directions</a:t>
            </a:r>
            <a:endParaRPr lang="en-US"/>
          </a:p>
          <a:p>
            <a:pPr marL="1428750" lvl="3"/>
            <a:r>
              <a:rPr lang="en-US" u="sng">
                <a:solidFill>
                  <a:srgbClr val="CC0000"/>
                </a:solidFill>
              </a:rPr>
              <a:t>cell in equilibrium</a:t>
            </a:r>
            <a:r>
              <a:rPr lang="en-US"/>
              <a:t> </a:t>
            </a:r>
          </a:p>
          <a:p>
            <a:pPr marL="1428750" lvl="3"/>
            <a:r>
              <a:rPr lang="en-US"/>
              <a:t>volume of cell is stable</a:t>
            </a:r>
          </a:p>
          <a:p>
            <a:pPr marL="1085850" lvl="2"/>
            <a:r>
              <a:rPr lang="en-US" sz="2000" u="sng">
                <a:solidFill>
                  <a:srgbClr val="000000"/>
                </a:solidFill>
              </a:rPr>
              <a:t>example</a:t>
            </a:r>
            <a:r>
              <a:rPr lang="en-US" sz="2000"/>
              <a:t>:</a:t>
            </a:r>
            <a:r>
              <a:rPr lang="en-US" sz="2000">
                <a:solidFill>
                  <a:srgbClr val="CC0000"/>
                </a:solidFill>
              </a:rPr>
              <a:t> </a:t>
            </a:r>
            <a:br>
              <a:rPr lang="en-US" sz="2000">
                <a:solidFill>
                  <a:srgbClr val="CC0000"/>
                </a:solidFill>
              </a:rPr>
            </a:br>
            <a:r>
              <a:rPr lang="en-US" sz="2000" u="sng">
                <a:solidFill>
                  <a:srgbClr val="CC0000"/>
                </a:solidFill>
              </a:rPr>
              <a:t>blood cells in blood plasma</a:t>
            </a:r>
          </a:p>
          <a:p>
            <a:pPr marL="1428750" lvl="3"/>
            <a:r>
              <a:rPr lang="en-US" sz="1800">
                <a:solidFill>
                  <a:schemeClr val="tx1"/>
                </a:solidFill>
              </a:rPr>
              <a:t>slightly salty IV solution in hospital</a:t>
            </a:r>
            <a:endParaRPr lang="en-US" sz="1800" u="sng">
              <a:solidFill>
                <a:srgbClr val="CC0000"/>
              </a:solidFill>
            </a:endParaRPr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 cstate="print"/>
          <a:srcRect l="28799" r="43201" b="4849"/>
          <a:stretch>
            <a:fillRect/>
          </a:stretch>
        </p:blipFill>
        <p:spPr bwMode="auto">
          <a:xfrm>
            <a:off x="6662738" y="1282700"/>
            <a:ext cx="234315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6757988" y="6251575"/>
            <a:ext cx="2217737" cy="3968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balanced</a:t>
            </a:r>
            <a:endParaRPr 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3" cstate="print"/>
          <a:srcRect r="71100" b="4849"/>
          <a:stretch>
            <a:fillRect/>
          </a:stretch>
        </p:blipFill>
        <p:spPr bwMode="auto">
          <a:xfrm>
            <a:off x="6743700" y="1498600"/>
            <a:ext cx="23876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water balance</a:t>
            </a:r>
          </a:p>
        </p:txBody>
      </p:sp>
      <p:sp>
        <p:nvSpPr>
          <p:cNvPr id="5201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248400" cy="5300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Hypotonic</a:t>
            </a:r>
            <a:endParaRPr lang="en-US" sz="2200" dirty="0"/>
          </a:p>
          <a:p>
            <a:pPr lvl="1"/>
            <a:r>
              <a:rPr lang="en-US" sz="2200" dirty="0"/>
              <a:t>a cell in </a:t>
            </a:r>
            <a:r>
              <a:rPr lang="en-US" sz="2200" u="sng" dirty="0">
                <a:solidFill>
                  <a:srgbClr val="CC0000"/>
                </a:solidFill>
              </a:rPr>
              <a:t>fresh water</a:t>
            </a:r>
          </a:p>
          <a:p>
            <a:pPr lvl="1"/>
            <a:r>
              <a:rPr lang="en-US" sz="2000" dirty="0"/>
              <a:t>higher concentration of water around cell</a:t>
            </a:r>
            <a:endParaRPr lang="en-US" sz="2400" dirty="0"/>
          </a:p>
          <a:p>
            <a:pPr marL="1085850" lvl="2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problem</a:t>
            </a:r>
            <a:r>
              <a:rPr lang="en-US" sz="2000" dirty="0"/>
              <a:t>: </a:t>
            </a:r>
            <a:r>
              <a:rPr lang="en-US" sz="2000" u="sng" dirty="0">
                <a:solidFill>
                  <a:srgbClr val="CC0000"/>
                </a:solidFill>
              </a:rPr>
              <a:t>cell gains water, </a:t>
            </a:r>
            <a:br>
              <a:rPr lang="en-US" sz="2000" u="sng" dirty="0">
                <a:solidFill>
                  <a:srgbClr val="CC0000"/>
                </a:solidFill>
              </a:rPr>
            </a:br>
            <a:r>
              <a:rPr lang="en-US" sz="2000" u="sng" dirty="0">
                <a:solidFill>
                  <a:srgbClr val="CC0000"/>
                </a:solidFill>
              </a:rPr>
              <a:t>swells &amp; can burst </a:t>
            </a:r>
          </a:p>
          <a:p>
            <a:pPr marL="1085850" lvl="2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example</a:t>
            </a:r>
            <a:r>
              <a:rPr lang="en-US" sz="2000" dirty="0"/>
              <a:t>: </a:t>
            </a:r>
            <a:r>
              <a:rPr lang="en-US" sz="2000" i="1" u="sng" dirty="0">
                <a:solidFill>
                  <a:srgbClr val="CC0000"/>
                </a:solidFill>
              </a:rPr>
              <a:t>Paramecium</a:t>
            </a:r>
            <a:r>
              <a:rPr lang="en-US" sz="2000" dirty="0"/>
              <a:t> </a:t>
            </a:r>
          </a:p>
          <a:p>
            <a:pPr marL="1428750" lvl="3">
              <a:lnSpc>
                <a:spcPct val="110000"/>
              </a:lnSpc>
            </a:pPr>
            <a:r>
              <a:rPr lang="en-US" sz="1800" dirty="0"/>
              <a:t>ex: water continually enters </a:t>
            </a:r>
            <a:br>
              <a:rPr lang="en-US" sz="1800" dirty="0"/>
            </a:br>
            <a:r>
              <a:rPr lang="en-US" sz="1800" i="1" dirty="0"/>
              <a:t>Paramecium</a:t>
            </a:r>
            <a:r>
              <a:rPr lang="en-US" sz="1800" dirty="0"/>
              <a:t> cell</a:t>
            </a:r>
          </a:p>
          <a:p>
            <a:pPr marL="1085850" lvl="2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solution</a:t>
            </a:r>
            <a:r>
              <a:rPr lang="en-US" sz="2000" dirty="0"/>
              <a:t>: </a:t>
            </a:r>
            <a:r>
              <a:rPr lang="en-US" sz="2000" u="sng" dirty="0">
                <a:solidFill>
                  <a:srgbClr val="CC0000"/>
                </a:solidFill>
              </a:rPr>
              <a:t>contractile vacuole</a:t>
            </a:r>
            <a:r>
              <a:rPr lang="en-US" sz="2000" dirty="0"/>
              <a:t> </a:t>
            </a:r>
          </a:p>
          <a:p>
            <a:pPr marL="1428750" lvl="3">
              <a:lnSpc>
                <a:spcPct val="110000"/>
              </a:lnSpc>
            </a:pPr>
            <a:r>
              <a:rPr lang="en-US" sz="1800" dirty="0"/>
              <a:t>pumps water out of cell</a:t>
            </a:r>
          </a:p>
          <a:p>
            <a:pPr marL="1428750" lvl="3">
              <a:lnSpc>
                <a:spcPct val="110000"/>
              </a:lnSpc>
            </a:pPr>
            <a:r>
              <a:rPr lang="en-US" sz="1600" dirty="0"/>
              <a:t>ATP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08000"/>
                </a:solidFill>
              </a:rPr>
              <a:t>plant cells</a:t>
            </a:r>
            <a:endParaRPr lang="en-US" sz="20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turgid = full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cell wall protects from bursting</a:t>
            </a: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6842125" y="6364288"/>
            <a:ext cx="2193925" cy="3968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a typeface="ＭＳ Ｐゴシック" charset="-128"/>
              </a:rPr>
              <a:t>freshwater</a:t>
            </a:r>
            <a:endParaRPr lang="en-US" sz="2800">
              <a:ea typeface="ＭＳ Ｐゴシック" charset="-128"/>
            </a:endParaRPr>
          </a:p>
        </p:txBody>
      </p:sp>
      <p:sp>
        <p:nvSpPr>
          <p:cNvPr id="520201" name="AutoShape 9"/>
          <p:cNvSpPr>
            <a:spLocks noChangeArrowheads="1"/>
          </p:cNvSpPr>
          <p:nvPr/>
        </p:nvSpPr>
        <p:spPr bwMode="auto">
          <a:xfrm>
            <a:off x="393700" y="4359275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Pumping water out</a:t>
            </a:r>
          </a:p>
        </p:txBody>
      </p:sp>
      <p:sp>
        <p:nvSpPr>
          <p:cNvPr id="522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/>
              <a:t>Contractile vacuole in </a:t>
            </a:r>
            <a:r>
              <a:rPr lang="en-US" i="1" dirty="0"/>
              <a:t>Paramecium</a:t>
            </a:r>
            <a:endParaRPr lang="en-US" dirty="0"/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2000250"/>
            <a:ext cx="5497512" cy="4673600"/>
          </a:xfrm>
          <a:prstGeom prst="rect">
            <a:avLst/>
          </a:prstGeom>
          <a:noFill/>
        </p:spPr>
      </p:pic>
      <p:sp>
        <p:nvSpPr>
          <p:cNvPr id="522245" name="AutoShape 5"/>
          <p:cNvSpPr>
            <a:spLocks noChangeArrowheads="1"/>
          </p:cNvSpPr>
          <p:nvPr/>
        </p:nvSpPr>
        <p:spPr bwMode="auto">
          <a:xfrm>
            <a:off x="1463675" y="3711575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522246" name="Oval 6"/>
          <p:cNvSpPr>
            <a:spLocks noChangeArrowheads="1"/>
          </p:cNvSpPr>
          <p:nvPr/>
        </p:nvSpPr>
        <p:spPr bwMode="auto">
          <a:xfrm>
            <a:off x="3108325" y="2265363"/>
            <a:ext cx="1296988" cy="12160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47" name="Oval 7"/>
          <p:cNvSpPr>
            <a:spLocks noChangeArrowheads="1"/>
          </p:cNvSpPr>
          <p:nvPr/>
        </p:nvSpPr>
        <p:spPr bwMode="auto">
          <a:xfrm>
            <a:off x="3306763" y="4638675"/>
            <a:ext cx="1296987" cy="12160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water balance</a:t>
            </a:r>
          </a:p>
        </p:txBody>
      </p:sp>
      <p:sp>
        <p:nvSpPr>
          <p:cNvPr id="524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610225" cy="5168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Hypertonic</a:t>
            </a:r>
          </a:p>
          <a:p>
            <a:pPr lvl="1">
              <a:lnSpc>
                <a:spcPct val="90000"/>
              </a:lnSpc>
            </a:pPr>
            <a:r>
              <a:rPr lang="en-US"/>
              <a:t>a cell in </a:t>
            </a:r>
            <a:r>
              <a:rPr lang="en-US" u="sng">
                <a:solidFill>
                  <a:srgbClr val="CC0000"/>
                </a:solidFill>
              </a:rPr>
              <a:t>salt water</a:t>
            </a:r>
          </a:p>
          <a:p>
            <a:pPr lvl="1">
              <a:lnSpc>
                <a:spcPct val="90000"/>
              </a:lnSpc>
            </a:pPr>
            <a:r>
              <a:rPr lang="en-US"/>
              <a:t>low concentration of water around cell</a:t>
            </a:r>
          </a:p>
          <a:p>
            <a:pPr marL="1085850" lvl="2"/>
            <a:r>
              <a:rPr lang="en-US" u="sng">
                <a:solidFill>
                  <a:srgbClr val="000000"/>
                </a:solidFill>
              </a:rPr>
              <a:t>problem</a:t>
            </a:r>
            <a:r>
              <a:rPr lang="en-US"/>
              <a:t>: </a:t>
            </a:r>
            <a:r>
              <a:rPr lang="en-US" u="sng">
                <a:solidFill>
                  <a:srgbClr val="CC0000"/>
                </a:solidFill>
              </a:rPr>
              <a:t>cell loses water &amp; can die </a:t>
            </a:r>
          </a:p>
          <a:p>
            <a:pPr marL="1085850" lvl="2"/>
            <a:r>
              <a:rPr lang="en-US" u="sng">
                <a:solidFill>
                  <a:srgbClr val="000000"/>
                </a:solidFill>
              </a:rPr>
              <a:t>example</a:t>
            </a:r>
            <a:r>
              <a:rPr lang="en-US"/>
              <a:t>: </a:t>
            </a:r>
            <a:r>
              <a:rPr lang="en-US" u="sng">
                <a:solidFill>
                  <a:srgbClr val="CC0000"/>
                </a:solidFill>
              </a:rPr>
              <a:t>shellfish</a:t>
            </a:r>
            <a:endParaRPr lang="en-US" u="sng">
              <a:solidFill>
                <a:srgbClr val="000000"/>
              </a:solidFill>
            </a:endParaRPr>
          </a:p>
          <a:p>
            <a:pPr marL="1085850" lvl="2"/>
            <a:r>
              <a:rPr lang="en-US" u="sng">
                <a:solidFill>
                  <a:srgbClr val="000000"/>
                </a:solidFill>
              </a:rPr>
              <a:t>solution</a:t>
            </a:r>
            <a:r>
              <a:rPr lang="en-US"/>
              <a:t>: take up water or pump out salt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plant cells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plasmolysis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= wilt</a:t>
            </a:r>
          </a:p>
          <a:p>
            <a:pPr marL="1085850"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can recover</a:t>
            </a: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3" cstate="print"/>
          <a:srcRect l="56700" r="13499" b="4849"/>
          <a:stretch>
            <a:fillRect/>
          </a:stretch>
        </p:blipFill>
        <p:spPr bwMode="auto">
          <a:xfrm>
            <a:off x="6486525" y="1281113"/>
            <a:ext cx="25273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6635750" y="6365875"/>
            <a:ext cx="2263775" cy="3968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a typeface="ＭＳ Ｐゴシック" charset="-128"/>
              </a:rPr>
              <a:t>saltwater</a:t>
            </a:r>
            <a:endParaRPr lang="en-US" sz="280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 descr="07_UN140ArtificialCell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143000"/>
            <a:ext cx="4760913" cy="3657600"/>
          </a:xfrm>
          <a:prstGeom prst="rect">
            <a:avLst/>
          </a:prstGeom>
          <a:noFill/>
        </p:spPr>
      </p:pic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228600" y="4953000"/>
            <a:ext cx="89154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b="1">
                <a:solidFill>
                  <a:srgbClr val="0F116A"/>
                </a:solidFill>
              </a:rPr>
              <a:t>Cell </a:t>
            </a:r>
            <a:r>
              <a:rPr lang="en-US" sz="1800" b="1">
                <a:solidFill>
                  <a:srgbClr val="0F116A"/>
                </a:solidFill>
              </a:rPr>
              <a:t>(compared to beaker) </a:t>
            </a:r>
            <a:r>
              <a:rPr lang="en-US" sz="2800" b="1">
                <a:solidFill>
                  <a:srgbClr val="0F116A"/>
                </a:solidFill>
                <a:sym typeface="Symbol" pitchFamily="84" charset="2"/>
              </a:rPr>
              <a:t> hypertonic or hypotonic</a:t>
            </a:r>
          </a:p>
          <a:p>
            <a:pPr algn="l">
              <a:lnSpc>
                <a:spcPct val="120000"/>
              </a:lnSpc>
            </a:pPr>
            <a:r>
              <a:rPr lang="en-US" sz="2800" b="1">
                <a:solidFill>
                  <a:srgbClr val="0F116A"/>
                </a:solidFill>
                <a:sym typeface="Symbol" pitchFamily="84" charset="2"/>
              </a:rPr>
              <a:t>Beaker </a:t>
            </a:r>
            <a:r>
              <a:rPr lang="en-US" sz="1800" b="1">
                <a:solidFill>
                  <a:srgbClr val="0F116A"/>
                </a:solidFill>
              </a:rPr>
              <a:t>(compared to cell) </a:t>
            </a:r>
            <a:r>
              <a:rPr lang="en-US" sz="2800" b="1">
                <a:solidFill>
                  <a:srgbClr val="0F116A"/>
                </a:solidFill>
                <a:sym typeface="Symbol" pitchFamily="84" charset="2"/>
              </a:rPr>
              <a:t> hypertonic or hypotonic</a:t>
            </a:r>
          </a:p>
          <a:p>
            <a:pPr algn="l">
              <a:lnSpc>
                <a:spcPct val="120000"/>
              </a:lnSpc>
            </a:pPr>
            <a:r>
              <a:rPr lang="en-US" sz="2800" b="1">
                <a:solidFill>
                  <a:srgbClr val="0F116A"/>
                </a:solidFill>
                <a:sym typeface="Symbol" pitchFamily="84" charset="2"/>
              </a:rPr>
              <a:t>Which way does the water flow?  in or out of cell </a:t>
            </a:r>
          </a:p>
        </p:txBody>
      </p:sp>
      <p:sp>
        <p:nvSpPr>
          <p:cNvPr id="532484" name="Oval 4"/>
          <p:cNvSpPr>
            <a:spLocks noChangeArrowheads="1"/>
          </p:cNvSpPr>
          <p:nvPr/>
        </p:nvSpPr>
        <p:spPr bwMode="auto">
          <a:xfrm>
            <a:off x="3657600" y="5029200"/>
            <a:ext cx="1905000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5" name="Oval 5"/>
          <p:cNvSpPr>
            <a:spLocks noChangeArrowheads="1"/>
          </p:cNvSpPr>
          <p:nvPr/>
        </p:nvSpPr>
        <p:spPr bwMode="auto">
          <a:xfrm>
            <a:off x="5943600" y="5562600"/>
            <a:ext cx="1905000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6" name="Oval 6"/>
          <p:cNvSpPr>
            <a:spLocks noChangeArrowheads="1"/>
          </p:cNvSpPr>
          <p:nvPr/>
        </p:nvSpPr>
        <p:spPr bwMode="auto">
          <a:xfrm>
            <a:off x="5638800" y="6172200"/>
            <a:ext cx="533400" cy="457200"/>
          </a:xfrm>
          <a:prstGeom prst="ellipse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1733550" y="4132263"/>
            <a:ext cx="984250" cy="495300"/>
          </a:xfrm>
          <a:prstGeom prst="rect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.05 M</a:t>
            </a: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5695950" y="4132263"/>
            <a:ext cx="984250" cy="495300"/>
          </a:xfrm>
          <a:prstGeom prst="rect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.03 M</a:t>
            </a:r>
          </a:p>
        </p:txBody>
      </p:sp>
      <p:sp>
        <p:nvSpPr>
          <p:cNvPr id="53248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/>
          <a:lstStyle/>
          <a:p>
            <a:r>
              <a:rPr lang="en-US" dirty="0"/>
              <a:t>Do you understand Osmosis… </a:t>
            </a:r>
          </a:p>
        </p:txBody>
      </p:sp>
      <p:sp>
        <p:nvSpPr>
          <p:cNvPr id="532490" name="AutoShape 10"/>
          <p:cNvSpPr>
            <a:spLocks noChangeArrowheads="1"/>
          </p:cNvSpPr>
          <p:nvPr/>
        </p:nvSpPr>
        <p:spPr bwMode="auto">
          <a:xfrm rot="-1498891">
            <a:off x="3923141" y="4020189"/>
            <a:ext cx="708025" cy="331787"/>
          </a:xfrm>
          <a:prstGeom prst="curvedUpArrow">
            <a:avLst>
              <a:gd name="adj1" fmla="val 42679"/>
              <a:gd name="adj2" fmla="val 85359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animBg="1"/>
      <p:bldP spid="532485" grpId="0" animBg="1"/>
      <p:bldP spid="532486" grpId="0" animBg="1"/>
      <p:bldP spid="5324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is it important to know the concentration of a solution?</a:t>
            </a:r>
          </a:p>
          <a:p>
            <a:pPr marL="514350" indent="-514350">
              <a:buAutoNum type="arabicPeriod"/>
            </a:pPr>
            <a:r>
              <a:rPr lang="en-US" dirty="0"/>
              <a:t>What happens if you give a person an IV of pure water? (hint our blood cells have about a 0.9% </a:t>
            </a:r>
            <a:r>
              <a:rPr lang="en-US" dirty="0" err="1"/>
              <a:t>NaCl</a:t>
            </a:r>
            <a:r>
              <a:rPr lang="en-US" dirty="0"/>
              <a:t> solution) </a:t>
            </a:r>
          </a:p>
          <a:p>
            <a:pPr marL="514350" indent="-514350">
              <a:buAutoNum type="arabicPeriod"/>
            </a:pPr>
            <a:r>
              <a:rPr lang="en-US" dirty="0"/>
              <a:t>What happens to a freshwater fish when placed in saltwater?</a:t>
            </a:r>
          </a:p>
          <a:p>
            <a:pPr marL="914400" lvl="1" indent="-514350">
              <a:buAutoNum type="arabicPeriod"/>
            </a:pPr>
            <a:r>
              <a:rPr lang="en-US" dirty="0">
                <a:hlinkClick r:id="rId2"/>
              </a:rPr>
              <a:t>http://www.bozemanscience.com/osmoregulation/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74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Osmoregulation</a:t>
            </a: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457200" y="1612900"/>
            <a:ext cx="8458200" cy="1720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Control solute &amp; water balance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0000"/>
                </a:solidFill>
              </a:rPr>
              <a:t>Contractile vacuole</a:t>
            </a:r>
            <a:r>
              <a:rPr lang="en-US" altLang="en-US"/>
              <a:t>: </a:t>
            </a:r>
            <a:r>
              <a:rPr lang="ja-JP" altLang="en-US"/>
              <a:t>“</a:t>
            </a:r>
            <a:r>
              <a:rPr lang="en-US" altLang="ja-JP"/>
              <a:t>bilge pump</a:t>
            </a:r>
            <a:r>
              <a:rPr lang="ja-JP" altLang="en-US"/>
              <a:t>”</a:t>
            </a:r>
            <a:r>
              <a:rPr lang="en-US" altLang="ja-JP"/>
              <a:t> forces out fresh water as it enters by osmosis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Eg. paramecium caudatum – freshwater protist</a:t>
            </a:r>
          </a:p>
        </p:txBody>
      </p:sp>
      <p:pic>
        <p:nvPicPr>
          <p:cNvPr id="38915" name="Picture 5" descr="07_16ContractileVacuol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3613"/>
            <a:ext cx="6858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D8BE27-F0B1-4268-BCBE-8E814D9D2C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Membrane Structure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267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Cellular membranes have 4 components:</a:t>
            </a:r>
          </a:p>
          <a:p>
            <a:pPr eaLnBrk="1" hangingPunct="1">
              <a:buFontTx/>
              <a:buNone/>
            </a:pPr>
            <a:r>
              <a:rPr lang="en-US" altLang="en-US"/>
              <a:t>	1. phospholipid bilayer</a:t>
            </a:r>
          </a:p>
          <a:p>
            <a:pPr eaLnBrk="1" hangingPunct="1">
              <a:buFontTx/>
              <a:buNone/>
            </a:pPr>
            <a:r>
              <a:rPr lang="en-US" altLang="en-US"/>
              <a:t>	2. transmembrane proteins</a:t>
            </a:r>
          </a:p>
          <a:p>
            <a:pPr eaLnBrk="1" hangingPunct="1">
              <a:buFontTx/>
              <a:buNone/>
            </a:pPr>
            <a:r>
              <a:rPr lang="en-US" altLang="en-US"/>
              <a:t>	3. interior protein network</a:t>
            </a:r>
          </a:p>
          <a:p>
            <a:pPr eaLnBrk="1" hangingPunct="1">
              <a:buFontTx/>
              <a:buNone/>
            </a:pPr>
            <a:r>
              <a:rPr lang="en-US" altLang="en-US"/>
              <a:t>	4. cell surface markers</a:t>
            </a:r>
          </a:p>
        </p:txBody>
      </p:sp>
      <p:pic>
        <p:nvPicPr>
          <p:cNvPr id="7173" name="Picture 7" descr="rav65819_0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7037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46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791200" cy="4389437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  <a:cs typeface="+mn-cs"/>
              </a:rPr>
              <a:t>Requires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ENERGY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(ATP)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  <a:cs typeface="+mn-cs"/>
              </a:rPr>
              <a:t>Proteins transport substances </a:t>
            </a:r>
            <a:r>
              <a:rPr lang="en-US" b="1" i="1" dirty="0">
                <a:solidFill>
                  <a:srgbClr val="002060"/>
                </a:solidFill>
                <a:ea typeface="ＭＳ Ｐゴシック" charset="0"/>
                <a:cs typeface="+mn-cs"/>
              </a:rPr>
              <a:t>against</a:t>
            </a:r>
            <a:r>
              <a:rPr lang="en-US" dirty="0">
                <a:solidFill>
                  <a:srgbClr val="9900CC"/>
                </a:solidFill>
                <a:ea typeface="ＭＳ Ｐゴシック" charset="0"/>
                <a:cs typeface="+mn-cs"/>
              </a:rPr>
              <a:t> </a:t>
            </a:r>
            <a:r>
              <a:rPr lang="en-US" u="sng" dirty="0">
                <a:solidFill>
                  <a:srgbClr val="0690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0"/>
                <a:cs typeface="+mn-cs"/>
              </a:rPr>
              <a:t>concentration gradient</a:t>
            </a:r>
            <a:r>
              <a:rPr lang="en-US" dirty="0">
                <a:solidFill>
                  <a:srgbClr val="069009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(low </a:t>
            </a:r>
            <a:r>
              <a:rPr lang="en-US" dirty="0">
                <a:ea typeface="ＭＳ Ｐゴシック" charset="0"/>
                <a:cs typeface="+mn-cs"/>
                <a:sym typeface="Wingdings"/>
              </a:rPr>
              <a:t> high conc.)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err="1">
                <a:ea typeface="ＭＳ Ｐゴシック" charset="0"/>
                <a:cs typeface="+mn-cs"/>
                <a:sym typeface="Wingdings"/>
              </a:rPr>
              <a:t>Eg</a:t>
            </a:r>
            <a:r>
              <a:rPr lang="en-US" dirty="0">
                <a:ea typeface="ＭＳ Ｐゴシック" charset="0"/>
                <a:cs typeface="+mn-cs"/>
                <a:sym typeface="Wingdings"/>
              </a:rPr>
              <a:t>. Na</a:t>
            </a:r>
            <a:r>
              <a:rPr lang="en-US" baseline="30000" dirty="0">
                <a:ea typeface="ＭＳ Ｐゴシック" charset="0"/>
                <a:cs typeface="+mn-cs"/>
                <a:sym typeface="Wingdings"/>
              </a:rPr>
              <a:t>+</a:t>
            </a:r>
            <a:r>
              <a:rPr lang="en-US" dirty="0">
                <a:ea typeface="ＭＳ Ｐゴシック" charset="0"/>
                <a:cs typeface="+mn-cs"/>
                <a:sym typeface="Wingdings"/>
              </a:rPr>
              <a:t>/K</a:t>
            </a:r>
            <a:r>
              <a:rPr lang="en-US" baseline="30000" dirty="0">
                <a:ea typeface="ＭＳ Ｐゴシック" charset="0"/>
                <a:cs typeface="+mn-cs"/>
                <a:sym typeface="Wingdings"/>
              </a:rPr>
              <a:t>+</a:t>
            </a:r>
            <a:r>
              <a:rPr lang="en-US" dirty="0">
                <a:ea typeface="ＭＳ Ｐゴシック" charset="0"/>
                <a:cs typeface="+mn-cs"/>
                <a:sym typeface="Wingdings"/>
              </a:rPr>
              <a:t> pump, proton pump</a:t>
            </a:r>
          </a:p>
        </p:txBody>
      </p:sp>
      <p:pic>
        <p:nvPicPr>
          <p:cNvPr id="38916" name="Picture 4" descr="07_UN02Summary_C4-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00200"/>
            <a:ext cx="22177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02" name="SMARTInkShape-305">
            <a:extLst>
              <a:ext uri="{FF2B5EF4-FFF2-40B4-BE49-F238E27FC236}">
                <a16:creationId xmlns:a16="http://schemas.microsoft.com/office/drawing/2014/main" id="{4AED59DC-8B18-41E0-B19F-02B7598216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1400" y="68516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03" name="SMARTInkShape-306">
            <a:extLst>
              <a:ext uri="{FF2B5EF4-FFF2-40B4-BE49-F238E27FC236}">
                <a16:creationId xmlns:a16="http://schemas.microsoft.com/office/drawing/2014/main" id="{0F65CC0E-3637-443B-A8C9-EB64CD188A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49650" y="5395418"/>
            <a:ext cx="33851" cy="27483"/>
          </a:xfrm>
          <a:custGeom>
            <a:avLst/>
            <a:gdLst/>
            <a:ahLst/>
            <a:cxnLst/>
            <a:rect l="0" t="0" r="0" b="0"/>
            <a:pathLst>
              <a:path w="33851" h="27483">
                <a:moveTo>
                  <a:pt x="0" y="0"/>
                </a:moveTo>
                <a:lnTo>
                  <a:pt x="0" y="0"/>
                </a:lnTo>
                <a:lnTo>
                  <a:pt x="9310" y="9294"/>
                </a:lnTo>
                <a:lnTo>
                  <a:pt x="22865" y="20967"/>
                </a:lnTo>
                <a:lnTo>
                  <a:pt x="33850" y="274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Active Transport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Carrier proteins used in active transport include:</a:t>
            </a:r>
          </a:p>
          <a:p>
            <a:pPr eaLnBrk="1" hangingPunct="1">
              <a:buFontTx/>
              <a:buNone/>
            </a:pPr>
            <a:r>
              <a:rPr lang="en-US" altLang="en-US"/>
              <a:t>	-</a:t>
            </a:r>
            <a:r>
              <a:rPr lang="en-US" altLang="en-US" b="1">
                <a:solidFill>
                  <a:srgbClr val="FF0000"/>
                </a:solidFill>
              </a:rPr>
              <a:t>uniporters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– move one molecule at a time</a:t>
            </a:r>
          </a:p>
          <a:p>
            <a:pPr eaLnBrk="1" hangingPunct="1">
              <a:buFontTx/>
              <a:buNone/>
            </a:pPr>
            <a:r>
              <a:rPr lang="en-US" altLang="en-US"/>
              <a:t>	-</a:t>
            </a:r>
            <a:r>
              <a:rPr lang="en-US" altLang="en-US" b="1">
                <a:solidFill>
                  <a:srgbClr val="FF0000"/>
                </a:solidFill>
              </a:rPr>
              <a:t>symporters</a:t>
            </a:r>
            <a:r>
              <a:rPr lang="en-US" altLang="en-US"/>
              <a:t> – move two molecules in the same direction</a:t>
            </a:r>
          </a:p>
          <a:p>
            <a:pPr eaLnBrk="1" hangingPunct="1">
              <a:buFontTx/>
              <a:buNone/>
            </a:pPr>
            <a:r>
              <a:rPr lang="en-US" altLang="en-US"/>
              <a:t>	-</a:t>
            </a:r>
            <a:r>
              <a:rPr lang="en-US" altLang="en-US" b="1">
                <a:solidFill>
                  <a:srgbClr val="FF0000"/>
                </a:solidFill>
              </a:rPr>
              <a:t>antiporters</a:t>
            </a:r>
            <a:r>
              <a:rPr lang="en-US" altLang="en-US"/>
              <a:t> – move two molecules in opposite directions</a:t>
            </a:r>
          </a:p>
        </p:txBody>
      </p:sp>
    </p:spTree>
    <p:extLst>
      <p:ext uri="{BB962C8B-B14F-4D97-AF65-F5344CB8AC3E}">
        <p14:creationId xmlns:p14="http://schemas.microsoft.com/office/powerpoint/2010/main" val="209564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u="sng" dirty="0" err="1">
                <a:solidFill>
                  <a:srgbClr val="003399"/>
                </a:solidFill>
              </a:rPr>
              <a:t>Electrogenic</a:t>
            </a:r>
            <a:r>
              <a:rPr lang="en-US" altLang="en-US" sz="3600" b="1" u="sng" dirty="0">
                <a:solidFill>
                  <a:srgbClr val="003399"/>
                </a:solidFill>
              </a:rPr>
              <a:t> Pumps</a:t>
            </a:r>
            <a:r>
              <a:rPr lang="en-US" altLang="en-US" sz="3600" dirty="0"/>
              <a:t>: generate voltage across membrane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8813"/>
          </a:xfrm>
        </p:spPr>
        <p:txBody>
          <a:bodyPr/>
          <a:lstStyle/>
          <a:p>
            <a:r>
              <a:rPr lang="en-US" altLang="en-US" sz="2800" u="sng">
                <a:solidFill>
                  <a:srgbClr val="FF0000"/>
                </a:solidFill>
              </a:rPr>
              <a:t>Na</a:t>
            </a:r>
            <a:r>
              <a:rPr lang="en-US" altLang="en-US" sz="2800" u="sng" baseline="30000">
                <a:solidFill>
                  <a:srgbClr val="FF0000"/>
                </a:solidFill>
              </a:rPr>
              <a:t>+</a:t>
            </a:r>
            <a:r>
              <a:rPr lang="en-US" altLang="en-US" sz="2800" u="sng">
                <a:solidFill>
                  <a:srgbClr val="FF0000"/>
                </a:solidFill>
              </a:rPr>
              <a:t>/K</a:t>
            </a:r>
            <a:r>
              <a:rPr lang="en-US" altLang="en-US" sz="2800" u="sng" baseline="30000">
                <a:solidFill>
                  <a:srgbClr val="FF0000"/>
                </a:solidFill>
              </a:rPr>
              <a:t>+</a:t>
            </a:r>
            <a:r>
              <a:rPr lang="en-US" altLang="en-US" sz="2800" u="sng">
                <a:solidFill>
                  <a:srgbClr val="FF0000"/>
                </a:solidFill>
              </a:rPr>
              <a:t>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35213"/>
            <a:ext cx="4040188" cy="3846512"/>
          </a:xfrm>
        </p:spPr>
        <p:txBody>
          <a:bodyPr/>
          <a:lstStyle/>
          <a:p>
            <a:r>
              <a:rPr lang="en-US" altLang="en-US" sz="2400"/>
              <a:t>Pump Na</a:t>
            </a:r>
            <a:r>
              <a:rPr lang="en-US" altLang="en-US" sz="2400" baseline="30000"/>
              <a:t>+</a:t>
            </a:r>
            <a:r>
              <a:rPr lang="en-US" altLang="en-US" sz="2400"/>
              <a:t> out, K</a:t>
            </a:r>
            <a:r>
              <a:rPr lang="en-US" altLang="en-US" sz="2400" baseline="30000"/>
              <a:t>+</a:t>
            </a:r>
            <a:r>
              <a:rPr lang="en-US" altLang="en-US" sz="2400"/>
              <a:t> into cell</a:t>
            </a:r>
          </a:p>
          <a:p>
            <a:r>
              <a:rPr lang="en-US" altLang="en-US" sz="2400"/>
              <a:t>Nerve transmission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681163"/>
            <a:ext cx="4041775" cy="654050"/>
          </a:xfrm>
        </p:spPr>
        <p:txBody>
          <a:bodyPr/>
          <a:lstStyle/>
          <a:p>
            <a:r>
              <a:rPr lang="en-US" altLang="en-US" sz="2800" u="sng">
                <a:solidFill>
                  <a:srgbClr val="FF0000"/>
                </a:solidFill>
              </a:rPr>
              <a:t>Proton Pump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335213"/>
            <a:ext cx="4041775" cy="3846512"/>
          </a:xfrm>
        </p:spPr>
        <p:txBody>
          <a:bodyPr/>
          <a:lstStyle/>
          <a:p>
            <a:r>
              <a:rPr lang="en-US" altLang="en-US" sz="2400"/>
              <a:t>Push protons (H</a:t>
            </a:r>
            <a:r>
              <a:rPr lang="en-US" altLang="en-US" sz="2400" baseline="30000"/>
              <a:t>+</a:t>
            </a:r>
            <a:r>
              <a:rPr lang="en-US" altLang="en-US" sz="2400"/>
              <a:t>) across membrane</a:t>
            </a:r>
          </a:p>
          <a:p>
            <a:r>
              <a:rPr lang="en-US" altLang="en-US" sz="2400"/>
              <a:t>Eg. mitochondria (ATP production)</a:t>
            </a:r>
          </a:p>
        </p:txBody>
      </p:sp>
      <p:pic>
        <p:nvPicPr>
          <p:cNvPr id="7" name="Picture 6" descr="07_18SodiumPotassPump_6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5021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7_20ProtonPump-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850" y="4024313"/>
            <a:ext cx="38925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SMARTInkShape-392">
            <a:extLst>
              <a:ext uri="{FF2B5EF4-FFF2-40B4-BE49-F238E27FC236}">
                <a16:creationId xmlns:a16="http://schemas.microsoft.com/office/drawing/2014/main" id="{3108CA5D-E1F6-4256-BCD3-652999D9B3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0250" y="407670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0" y="6350"/>
                </a:moveTo>
                <a:lnTo>
                  <a:pt x="0" y="6350"/>
                </a:lnTo>
                <a:lnTo>
                  <a:pt x="0" y="2979"/>
                </a:lnTo>
                <a:lnTo>
                  <a:pt x="706" y="1986"/>
                </a:lnTo>
                <a:lnTo>
                  <a:pt x="1881" y="1324"/>
                </a:lnTo>
                <a:lnTo>
                  <a:pt x="6088" y="78"/>
                </a:lnTo>
                <a:lnTo>
                  <a:pt x="190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7_21Cotranspor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177" y="3158589"/>
            <a:ext cx="4953000" cy="36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4525963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Cotransport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energy released when a molecule moves by diffusion to supply energy to active transport of a different molecule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symporter is used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glucose-Na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symporter captures the energy from Na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diffusion to move glucose against a concentration gradient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961DCE2-3C06-4036-84DA-F5339B8D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9" y="3444894"/>
            <a:ext cx="395128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CC"/>
                </a:solidFill>
                <a:latin typeface="Helvetica" charset="0"/>
                <a:ea typeface="+mj-ea"/>
                <a:cs typeface="+mj-cs"/>
              </a:rPr>
              <a:t>Passive vs. Active Transport</a:t>
            </a:r>
            <a:endParaRPr lang="en-US" sz="4000" b="1" dirty="0">
              <a:solidFill>
                <a:srgbClr val="9900CC"/>
              </a:solidFill>
              <a:ea typeface="+mj-ea"/>
              <a:cs typeface="+mj-cs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5516562"/>
          </a:xfrm>
        </p:spPr>
        <p:txBody>
          <a:bodyPr/>
          <a:lstStyle/>
          <a:p>
            <a:pPr eaLnBrk="1" hangingPunct="1"/>
            <a:r>
              <a:rPr lang="en-US" altLang="en-US"/>
              <a:t>Little or no Energy</a:t>
            </a:r>
          </a:p>
          <a:p>
            <a:pPr eaLnBrk="1" hangingPunct="1"/>
            <a:r>
              <a:rPr lang="en-US" altLang="en-US"/>
              <a:t>High </a:t>
            </a:r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/>
              <a:t>low concentrations</a:t>
            </a:r>
          </a:p>
          <a:p>
            <a:pPr eaLnBrk="1" hangingPunct="1"/>
            <a:r>
              <a:rPr lang="en-US" altLang="en-US" b="1">
                <a:solidFill>
                  <a:srgbClr val="069009"/>
                </a:solidFill>
              </a:rPr>
              <a:t>DOWN</a:t>
            </a:r>
            <a:r>
              <a:rPr lang="en-US" altLang="en-US"/>
              <a:t> the concentration gradient</a:t>
            </a:r>
          </a:p>
          <a:p>
            <a:pPr eaLnBrk="1" hangingPunct="1"/>
            <a:r>
              <a:rPr lang="en-US" altLang="en-US"/>
              <a:t>eg. diffusion, osmosis, facilitated diffusion (w/transport protein)</a:t>
            </a:r>
          </a:p>
        </p:txBody>
      </p:sp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112838"/>
            <a:ext cx="4038600" cy="5059362"/>
          </a:xfrm>
        </p:spPr>
        <p:txBody>
          <a:bodyPr/>
          <a:lstStyle/>
          <a:p>
            <a:pPr eaLnBrk="1" hangingPunct="1"/>
            <a:r>
              <a:rPr lang="en-US" altLang="en-US"/>
              <a:t>Requires Energy (ATP)</a:t>
            </a:r>
          </a:p>
          <a:p>
            <a:pPr eaLnBrk="1" hangingPunct="1"/>
            <a:r>
              <a:rPr lang="en-US" altLang="en-US"/>
              <a:t>Low </a:t>
            </a:r>
            <a:r>
              <a:rPr lang="en-US" altLang="en-US">
                <a:sym typeface="Wingdings" pitchFamily="2" charset="2"/>
              </a:rPr>
              <a:t> high concentrations</a:t>
            </a:r>
            <a:endParaRPr lang="en-US" altLang="en-US"/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AGAINST</a:t>
            </a:r>
            <a:r>
              <a:rPr lang="en-US" altLang="en-US"/>
              <a:t> the concentration gradient</a:t>
            </a:r>
          </a:p>
          <a:p>
            <a:pPr eaLnBrk="1" hangingPunct="1"/>
            <a:r>
              <a:rPr lang="en-US" altLang="en-US"/>
              <a:t>eg. pumps, exo/endocytosis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07_19PassiveActiveTran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2575"/>
            <a:ext cx="80772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800"/>
              <a:t>Bulk Transport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9144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Transport of proteins, polysaccharides, large molecules</a:t>
            </a:r>
          </a:p>
        </p:txBody>
      </p:sp>
      <p:pic>
        <p:nvPicPr>
          <p:cNvPr id="66562" name="Picture 2" descr="http://4.bp.blogspot.com/_rBYpndaJ_ak/TLZLaM4OCQI/AAAAAAAAARU/8iax7xfb0F4/s1600/Endocytosis+and+Ex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86075"/>
            <a:ext cx="4667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419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u="sng">
                <a:solidFill>
                  <a:srgbClr val="FF0000"/>
                </a:solidFill>
              </a:rPr>
              <a:t>Endocytosis</a:t>
            </a:r>
            <a:r>
              <a:rPr lang="en-US" altLang="en-US" sz="2800"/>
              <a:t>: </a:t>
            </a:r>
            <a:r>
              <a:rPr lang="en-US" altLang="en-US" sz="2800" b="0"/>
              <a:t>take in macromolecules, form new vesicles</a:t>
            </a:r>
          </a:p>
          <a:p>
            <a:endParaRPr lang="en-US" altLang="en-US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4508500"/>
            <a:ext cx="396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u="sng">
                <a:solidFill>
                  <a:srgbClr val="FF0000"/>
                </a:solidFill>
              </a:rPr>
              <a:t>Exocytosis</a:t>
            </a:r>
            <a:r>
              <a:rPr lang="en-US" altLang="en-US" sz="2800"/>
              <a:t>: </a:t>
            </a:r>
            <a:r>
              <a:rPr lang="en-US" altLang="en-US" sz="2800" b="0"/>
              <a:t>vesicles fuse with cell membrane, expel contents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Bulk Transport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154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Endocytosis</a:t>
            </a:r>
            <a:r>
              <a:rPr lang="en-US" altLang="en-US" dirty="0"/>
              <a:t> occurs when the plasma membrane envelops food particles and liquids.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1. </a:t>
            </a:r>
            <a:r>
              <a:rPr lang="en-US" altLang="en-US" b="1" dirty="0">
                <a:solidFill>
                  <a:srgbClr val="FF0000"/>
                </a:solidFill>
              </a:rPr>
              <a:t>phagocytosis</a:t>
            </a:r>
            <a:r>
              <a:rPr lang="en-US" altLang="en-US" dirty="0"/>
              <a:t> – the cell takes in particulate matter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2. </a:t>
            </a:r>
            <a:r>
              <a:rPr lang="en-US" altLang="en-US" b="1" dirty="0">
                <a:solidFill>
                  <a:srgbClr val="FF0000"/>
                </a:solidFill>
              </a:rPr>
              <a:t>pinocytosis</a:t>
            </a:r>
            <a:r>
              <a:rPr lang="en-US" altLang="en-US" dirty="0"/>
              <a:t> – the cell takes in only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3. </a:t>
            </a:r>
            <a:r>
              <a:rPr lang="en-US" altLang="en-US" b="1" dirty="0">
                <a:solidFill>
                  <a:srgbClr val="FF0000"/>
                </a:solidFill>
              </a:rPr>
              <a:t>receptor-mediated endocytosis</a:t>
            </a:r>
            <a:r>
              <a:rPr lang="en-US" altLang="en-US" dirty="0"/>
              <a:t> – specific molecules are taken in after they bind to a receptor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4.bp.blogspot.com/_rBYpndaJ_ak/TLZLaM4OCQI/AAAAAAAAARU/8iax7xfb0F4/s1600/Endocytosis+and+Exocytosis.jpg"/>
          <p:cNvPicPr>
            <a:picLocks noChangeAspect="1" noChangeArrowheads="1"/>
          </p:cNvPicPr>
          <p:nvPr/>
        </p:nvPicPr>
        <p:blipFill rotWithShape="1">
          <a:blip r:embed="rId2" cstate="print"/>
          <a:srcRect b="52522"/>
          <a:stretch/>
        </p:blipFill>
        <p:spPr bwMode="auto">
          <a:xfrm>
            <a:off x="3276600" y="4800600"/>
            <a:ext cx="5367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54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3F3FFF"/>
                </a:solidFill>
              </a:rPr>
              <a:t>Bulk Transport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Exocytosis</a:t>
            </a:r>
            <a:r>
              <a:rPr lang="en-US" altLang="en-US" sz="2800" dirty="0"/>
              <a:t> occurs when material is discharged from the cell.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-vesicles in cytoplasm fuse with the cell membrane and release their contents to the exterior of the cell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-used in plants to export cell wall material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-used in animals to secrete hormones, neurotransmitters, digestive enzymes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4.bp.blogspot.com/_rBYpndaJ_ak/TLZLaM4OCQI/AAAAAAAAARU/8iax7xfb0F4/s1600/Endocytosis+and+Exocytosis.jpg"/>
          <p:cNvPicPr>
            <a:picLocks noChangeAspect="1" noChangeArrowheads="1"/>
          </p:cNvPicPr>
          <p:nvPr/>
        </p:nvPicPr>
        <p:blipFill rotWithShape="1">
          <a:blip r:embed="rId2" cstate="print"/>
          <a:srcRect t="50149"/>
          <a:stretch/>
        </p:blipFill>
        <p:spPr bwMode="auto">
          <a:xfrm>
            <a:off x="1676399" y="4678362"/>
            <a:ext cx="54682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27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07_22_Endocytosi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87525"/>
            <a:ext cx="72390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>
              <a:defRPr/>
            </a:pPr>
            <a:r>
              <a:rPr lang="en-US" sz="4400" dirty="0"/>
              <a:t>Types of </a:t>
            </a:r>
            <a:r>
              <a:rPr lang="en-US" sz="4400" dirty="0" err="1"/>
              <a:t>Endocytosis</a:t>
            </a:r>
            <a:endParaRPr lang="en-US" sz="4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922338"/>
            <a:ext cx="335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Phagocytosis:</a:t>
            </a:r>
          </a:p>
          <a:p>
            <a:r>
              <a:rPr lang="ja-JP" altLang="en-US" sz="2400" b="0"/>
              <a:t>“</a:t>
            </a:r>
            <a:r>
              <a:rPr lang="en-US" altLang="ja-JP" sz="2400" b="0"/>
              <a:t>cellular eating</a:t>
            </a:r>
            <a:r>
              <a:rPr lang="ja-JP" altLang="en-US" sz="2400" b="0"/>
              <a:t>”</a:t>
            </a:r>
            <a:r>
              <a:rPr lang="en-US" altLang="ja-JP" sz="2400" b="0"/>
              <a:t> - solids</a:t>
            </a:r>
            <a:endParaRPr lang="en-US" altLang="en-US" sz="2400" b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922338"/>
            <a:ext cx="381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Pinocytosis:</a:t>
            </a:r>
          </a:p>
          <a:p>
            <a:r>
              <a:rPr lang="ja-JP" altLang="en-US" sz="2400" b="0"/>
              <a:t>“</a:t>
            </a:r>
            <a:r>
              <a:rPr lang="en-US" altLang="ja-JP" sz="2400" b="0"/>
              <a:t>cellular drinking</a:t>
            </a:r>
            <a:r>
              <a:rPr lang="ja-JP" altLang="en-US" sz="2400" b="0"/>
              <a:t>”</a:t>
            </a:r>
            <a:r>
              <a:rPr lang="en-US" altLang="ja-JP" sz="2400" b="0"/>
              <a:t> - fluids</a:t>
            </a:r>
            <a:endParaRPr lang="en-US" altLang="en-US" sz="2400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4983163"/>
            <a:ext cx="3200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Receptor-Mediated Endocytosis:</a:t>
            </a:r>
          </a:p>
          <a:p>
            <a:r>
              <a:rPr lang="en-US" altLang="en-US" sz="2400" b="0"/>
              <a:t>Ligands bind to </a:t>
            </a:r>
            <a:r>
              <a:rPr lang="en-US" altLang="en-US" sz="2400" b="0" u="sng"/>
              <a:t>specific receptors</a:t>
            </a:r>
            <a:r>
              <a:rPr lang="en-US" altLang="en-US" sz="2400" b="0"/>
              <a:t> on cell surface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29DF2-6D8E-416F-AE58-7EAD42824F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Membrane Structure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Membrane structure is visible using an electron microscope.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Transmission electron microscopes (TEM) can show the 2 layers of a membrane.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Freeze-fracturing techniques separate the layers and reveal membrane proteins.</a:t>
            </a:r>
          </a:p>
        </p:txBody>
      </p:sp>
    </p:spTree>
    <p:extLst>
      <p:ext uri="{BB962C8B-B14F-4D97-AF65-F5344CB8AC3E}">
        <p14:creationId xmlns:p14="http://schemas.microsoft.com/office/powerpoint/2010/main" val="398914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Understanding Water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60604">
              <a:spcBef>
                <a:spcPts val="0"/>
              </a:spcBef>
            </a:pPr>
            <a:r>
              <a:rPr lang="en-US" dirty="0"/>
              <a:t>Water potential = Ψ : psi  (sounds like “sigh”)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sz="2100" dirty="0"/>
              <a:t>measure of pressure: </a:t>
            </a:r>
            <a:r>
              <a:rPr lang="en-US" sz="2100" b="1" dirty="0" err="1"/>
              <a:t>megapascal</a:t>
            </a:r>
            <a:r>
              <a:rPr lang="en-US" sz="2100" b="1" dirty="0"/>
              <a:t> </a:t>
            </a:r>
            <a:r>
              <a:rPr lang="en-US" sz="2100" dirty="0"/>
              <a:t>(MPa) or “bars” (1 MPa=10 Bars)</a:t>
            </a:r>
          </a:p>
          <a:p>
            <a:pPr indent="-260604"/>
            <a:r>
              <a:rPr lang="en-US" dirty="0"/>
              <a:t>Ψ = 0 MPa for pure water in an open container at sea level and at room temperature</a:t>
            </a:r>
          </a:p>
          <a:p>
            <a:pPr lvl="1">
              <a:spcBef>
                <a:spcPts val="750"/>
              </a:spcBef>
            </a:pPr>
            <a:r>
              <a:rPr lang="en-US" dirty="0"/>
              <a:t>Note: 1 MPa is about 10x atmospheric pressure at sea level</a:t>
            </a:r>
          </a:p>
          <a:p>
            <a:endParaRPr lang="en-US" dirty="0"/>
          </a:p>
        </p:txBody>
      </p:sp>
      <p:pic>
        <p:nvPicPr>
          <p:cNvPr id="5" name="Shape 169" descr="http://img.ehowcdn.com/article-page-main/ehow/images/a08/7a/5r/determine-water-solution-acid-base-800x80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4572000"/>
            <a:ext cx="2133600" cy="2163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77549" y="228600"/>
            <a:ext cx="8211375" cy="8309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96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Solutes and Pressure Affect Water Potential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83645" y="1059525"/>
            <a:ext cx="8807955" cy="55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dirty="0"/>
              <a:t>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quation:</a:t>
            </a:r>
            <a:r>
              <a:rPr lang="en-US" dirty="0"/>
              <a:t>  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 = Ψ</a:t>
            </a:r>
            <a:r>
              <a:rPr lang="en-US" sz="21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Ψ</a:t>
            </a:r>
            <a:r>
              <a:rPr lang="en-US" sz="21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solute potential </a:t>
            </a:r>
            <a:r>
              <a:rPr lang="en-US" sz="2000" b="1" dirty="0">
                <a:solidFill>
                  <a:srgbClr val="00B0F0"/>
                </a:solidFill>
              </a:rPr>
              <a:t>“osmotic potential” </a:t>
            </a:r>
            <a:r>
              <a:rPr lang="en-US" sz="20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(Ψ</a:t>
            </a:r>
            <a:r>
              <a:rPr lang="en-US" sz="2000" baseline="-250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) of a solution is directly proportional to its molarity (pure wa</a:t>
            </a:r>
            <a:r>
              <a:rPr lang="en-US" sz="2000" dirty="0">
                <a:solidFill>
                  <a:srgbClr val="00B0F0"/>
                </a:solidFill>
              </a:rPr>
              <a:t>ter is 0)</a:t>
            </a:r>
          </a:p>
          <a:p>
            <a:pPr lvl="1">
              <a:lnSpc>
                <a:spcPct val="90000"/>
              </a:lnSpc>
              <a:spcBef>
                <a:spcPts val="750"/>
              </a:spcBef>
              <a:buSzPts val="2800"/>
            </a:pPr>
            <a:r>
              <a:rPr lang="en-US" sz="2000" dirty="0">
                <a:solidFill>
                  <a:srgbClr val="00B0F0"/>
                </a:solidFill>
              </a:rPr>
              <a:t>Expresses as a negative </a:t>
            </a:r>
            <a:r>
              <a:rPr lang="en-US" sz="2000" b="1" dirty="0">
                <a:solidFill>
                  <a:srgbClr val="00B0F0"/>
                </a:solidFill>
              </a:rPr>
              <a:t>(the more solute added, the more negative it becomes!!!)</a:t>
            </a:r>
          </a:p>
          <a:p>
            <a:pPr lvl="2">
              <a:lnSpc>
                <a:spcPct val="90000"/>
              </a:lnSpc>
              <a:spcBef>
                <a:spcPts val="750"/>
              </a:spcBef>
              <a:buSzPts val="2800"/>
            </a:pPr>
            <a:r>
              <a:rPr lang="en-US" sz="1800" dirty="0">
                <a:solidFill>
                  <a:srgbClr val="00B0F0"/>
                </a:solidFill>
              </a:rPr>
              <a:t>Less “free” water</a:t>
            </a:r>
          </a:p>
          <a:p>
            <a:pPr lvl="2">
              <a:lnSpc>
                <a:spcPct val="90000"/>
              </a:lnSpc>
              <a:spcBef>
                <a:spcPts val="750"/>
              </a:spcBef>
              <a:buSzPts val="2800"/>
            </a:pPr>
            <a:r>
              <a:rPr lang="en-US" sz="1800" dirty="0">
                <a:solidFill>
                  <a:srgbClr val="00B0F0"/>
                </a:solidFill>
              </a:rPr>
              <a:t>An increase in solute concentration has a negative effect on water potential</a:t>
            </a:r>
          </a:p>
          <a:p>
            <a:pPr indent="-260604">
              <a:spcBef>
                <a:spcPts val="0"/>
              </a:spcBef>
            </a:pPr>
            <a:endParaRPr lang="en-US" sz="2000" b="1" dirty="0"/>
          </a:p>
          <a:p>
            <a:pPr indent="-260604">
              <a:spcBef>
                <a:spcPts val="0"/>
              </a:spcBef>
            </a:pPr>
            <a:r>
              <a:rPr lang="en-US" sz="2000" b="1" dirty="0">
                <a:solidFill>
                  <a:srgbClr val="9900CC"/>
                </a:solidFill>
              </a:rPr>
              <a:t>Pressure potential </a:t>
            </a:r>
            <a:r>
              <a:rPr lang="en-US" sz="2000" dirty="0">
                <a:solidFill>
                  <a:srgbClr val="9900CC"/>
                </a:solidFill>
              </a:rPr>
              <a:t>(Ψ</a:t>
            </a:r>
            <a:r>
              <a:rPr lang="en-US" sz="2000" baseline="-25000" dirty="0">
                <a:solidFill>
                  <a:srgbClr val="9900CC"/>
                </a:solidFill>
              </a:rPr>
              <a:t>P</a:t>
            </a:r>
            <a:r>
              <a:rPr lang="en-US" sz="2000" dirty="0">
                <a:solidFill>
                  <a:srgbClr val="9900CC"/>
                </a:solidFill>
              </a:rPr>
              <a:t>) is the physical pressure on a solution (from cell wall)</a:t>
            </a:r>
          </a:p>
          <a:p>
            <a:pPr indent="-260604"/>
            <a:r>
              <a:rPr lang="en-US" sz="2000" dirty="0">
                <a:solidFill>
                  <a:srgbClr val="9900CC"/>
                </a:solidFill>
              </a:rPr>
              <a:t>Positive or negative</a:t>
            </a:r>
          </a:p>
          <a:p>
            <a:pPr lvl="1" indent="-212598"/>
            <a:r>
              <a:rPr lang="en-US" sz="1800" dirty="0">
                <a:solidFill>
                  <a:srgbClr val="9900CC"/>
                </a:solidFill>
              </a:rPr>
              <a:t>For example, solution withdrawn by a syringe is under negative pressure; it is under positive pressure when it is being expelled by the syringe</a:t>
            </a:r>
          </a:p>
          <a:p>
            <a:pPr lvl="1" indent="-212598"/>
            <a:r>
              <a:rPr lang="en-US" sz="1800" dirty="0">
                <a:solidFill>
                  <a:srgbClr val="9900CC"/>
                </a:solidFill>
              </a:rPr>
              <a:t>Water in cells usually under positive pressure</a:t>
            </a:r>
          </a:p>
          <a:p>
            <a:pPr lvl="1" indent="-212598"/>
            <a:r>
              <a:rPr lang="en-US" sz="1800" dirty="0">
                <a:solidFill>
                  <a:srgbClr val="9900CC"/>
                </a:solidFill>
              </a:rPr>
              <a:t>Turgor pressure is the push out on the cell wall </a:t>
            </a:r>
          </a:p>
          <a:p>
            <a:pPr lvl="2"/>
            <a:r>
              <a:rPr lang="en-US" sz="1800" dirty="0">
                <a:solidFill>
                  <a:srgbClr val="9900CC"/>
                </a:solidFill>
              </a:rPr>
              <a:t>Air in a tire</a:t>
            </a:r>
          </a:p>
        </p:txBody>
      </p:sp>
    </p:spTree>
    <p:extLst>
      <p:ext uri="{BB962C8B-B14F-4D97-AF65-F5344CB8AC3E}">
        <p14:creationId xmlns:p14="http://schemas.microsoft.com/office/powerpoint/2010/main" val="3087307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Water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b="1" u="sng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Water potential (</a:t>
            </a:r>
            <a:r>
              <a:rPr lang="el-GR" altLang="en-US" sz="2400" b="1" u="sng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 b="1" u="sng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: </a:t>
            </a:r>
            <a:r>
              <a:rPr lang="en-US" altLang="en-US" sz="2400">
                <a:sym typeface="Wingdings" pitchFamily="2" charset="2"/>
              </a:rPr>
              <a:t>H</a:t>
            </a:r>
            <a:r>
              <a:rPr lang="en-US" altLang="en-US" sz="2400" baseline="-25000">
                <a:sym typeface="Wingdings" pitchFamily="2" charset="2"/>
              </a:rPr>
              <a:t>2</a:t>
            </a:r>
            <a:r>
              <a:rPr lang="en-US" altLang="en-US" sz="2400">
                <a:sym typeface="Wingdings" pitchFamily="2" charset="2"/>
              </a:rPr>
              <a:t>O moves from high </a:t>
            </a:r>
            <a:r>
              <a:rPr lang="el-GR" altLang="en-US" sz="2400">
                <a:sym typeface="Wingdings" pitchFamily="2" charset="2"/>
              </a:rPr>
              <a:t>ψ</a:t>
            </a:r>
            <a:r>
              <a:rPr lang="en-US" altLang="en-US" sz="2400">
                <a:sym typeface="Wingdings" pitchFamily="2" charset="2"/>
              </a:rPr>
              <a:t>  low </a:t>
            </a:r>
            <a:r>
              <a:rPr lang="el-GR" altLang="en-US" sz="2400">
                <a:sym typeface="Wingdings" pitchFamily="2" charset="2"/>
              </a:rPr>
              <a:t>ψ</a:t>
            </a:r>
            <a:r>
              <a:rPr lang="en-US" altLang="en-US" sz="2400">
                <a:sym typeface="Wingdings" pitchFamily="2" charset="2"/>
              </a:rPr>
              <a:t> potential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Water potential equation: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Water potential (</a:t>
            </a: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>
                <a:sym typeface="Wingdings" pitchFamily="2" charset="2"/>
              </a:rPr>
              <a:t>) = free energy of water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Solute potential (</a:t>
            </a: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2400"/>
              <a:t>) = solute concentration (osmotic potential)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Pressure potential (</a:t>
            </a:r>
            <a:r>
              <a:rPr lang="el-G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/>
              <a:t>) = physical pressure on solution; </a:t>
            </a:r>
            <a:r>
              <a:rPr lang="en-US" altLang="en-US" sz="2400" b="1" i="1">
                <a:solidFill>
                  <a:srgbClr val="008000"/>
                </a:solidFill>
              </a:rPr>
              <a:t>turgor pressure (plants)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ym typeface="Wingdings" pitchFamily="2" charset="2"/>
              </a:rPr>
              <a:t>Pure water: </a:t>
            </a:r>
            <a:r>
              <a:rPr lang="el-GR" altLang="en-US" sz="2000">
                <a:sym typeface="Wingdings" pitchFamily="2" charset="2"/>
              </a:rPr>
              <a:t>ψ</a:t>
            </a:r>
            <a:r>
              <a:rPr lang="en-US" altLang="en-US" sz="22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>
                <a:sym typeface="Wingdings" pitchFamily="2" charset="2"/>
              </a:rPr>
              <a:t> = 0 MPa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ym typeface="Wingdings" pitchFamily="2" charset="2"/>
              </a:rPr>
              <a:t>Plant cells: </a:t>
            </a:r>
            <a:r>
              <a:rPr lang="el-GR" altLang="en-US" sz="2000">
                <a:sym typeface="Wingdings" pitchFamily="2" charset="2"/>
              </a:rPr>
              <a:t>ψ</a:t>
            </a:r>
            <a:r>
              <a:rPr lang="en-US" altLang="en-US" sz="22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>
                <a:sym typeface="Wingdings" pitchFamily="2" charset="2"/>
              </a:rPr>
              <a:t> = 1 MPa</a:t>
            </a:r>
            <a:endParaRPr lang="en-US" altLang="en-US" sz="2000" b="1" i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Where will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WATER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move?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From an area of:</a:t>
            </a:r>
          </a:p>
          <a:p>
            <a:pPr lvl="1" eaLnBrk="1" hangingPunct="1"/>
            <a:r>
              <a:rPr lang="en-US" altLang="en-US" dirty="0"/>
              <a:t>higher </a:t>
            </a:r>
            <a:r>
              <a:rPr lang="el-GR" altLang="en-US" dirty="0">
                <a:sym typeface="Wingdings" pitchFamily="2" charset="2"/>
              </a:rPr>
              <a:t>ψ</a:t>
            </a:r>
            <a:r>
              <a:rPr lang="en-US" altLang="en-US" dirty="0">
                <a:sym typeface="Wingdings" pitchFamily="2" charset="2"/>
              </a:rPr>
              <a:t>  lower </a:t>
            </a:r>
            <a:r>
              <a:rPr lang="el-GR" altLang="en-US" dirty="0">
                <a:sym typeface="Wingdings" pitchFamily="2" charset="2"/>
              </a:rPr>
              <a:t>ψ</a:t>
            </a:r>
            <a:r>
              <a:rPr lang="en-US" altLang="en-US" dirty="0">
                <a:sym typeface="Wingdings" pitchFamily="2" charset="2"/>
              </a:rPr>
              <a:t> (more negative </a:t>
            </a:r>
            <a:r>
              <a:rPr lang="el-GR" altLang="en-US" dirty="0">
                <a:sym typeface="Wingdings" pitchFamily="2" charset="2"/>
              </a:rPr>
              <a:t>ψ</a:t>
            </a:r>
            <a:r>
              <a:rPr lang="en-US" altLang="en-US" dirty="0">
                <a:sym typeface="Wingdings" pitchFamily="2" charset="2"/>
              </a:rPr>
              <a:t>)</a:t>
            </a:r>
          </a:p>
          <a:p>
            <a:pPr lvl="1" eaLnBrk="1" hangingPunct="1"/>
            <a:r>
              <a:rPr lang="en-US" altLang="en-US" dirty="0"/>
              <a:t>low solute concentration </a:t>
            </a:r>
            <a:r>
              <a:rPr lang="en-US" altLang="en-US" dirty="0">
                <a:sym typeface="Wingdings" pitchFamily="2" charset="2"/>
              </a:rPr>
              <a:t> high solute concentration</a:t>
            </a:r>
          </a:p>
          <a:p>
            <a:pPr lvl="1" eaLnBrk="1" hangingPunct="1"/>
            <a:r>
              <a:rPr lang="en-US" altLang="en-US" dirty="0">
                <a:sym typeface="Wingdings" pitchFamily="2" charset="2"/>
              </a:rPr>
              <a:t>high pressure  low pressure</a:t>
            </a:r>
          </a:p>
          <a:p>
            <a:pPr eaLnBrk="1" hangingPunct="1"/>
            <a:endParaRPr lang="en-US" altLang="en-US" dirty="0">
              <a:sym typeface="Wingdings" pitchFamily="2" charset="2"/>
            </a:endParaRPr>
          </a:p>
        </p:txBody>
      </p:sp>
      <p:pic>
        <p:nvPicPr>
          <p:cNvPr id="5124" name="Picture 2" descr="http://tnpsc.files.wordpress.com/2012/07/osmosis.jpg?w=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92550"/>
            <a:ext cx="2676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biowithvalerie.files.wordpress.com/2012/07/osmosi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3962400"/>
            <a:ext cx="5257800" cy="26384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7938"/>
            <a:ext cx="545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Shape 189"/>
          <p:cNvGraphicFramePr/>
          <p:nvPr/>
        </p:nvGraphicFramePr>
        <p:xfrm>
          <a:off x="0" y="857250"/>
          <a:ext cx="9144000" cy="19207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8">
                <a:tc gridSpan="2"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Water potential (</a:t>
                      </a:r>
                      <a:r>
                        <a:rPr lang="en-US" sz="2700" b="1" i="0" u="none" strike="noStrike" cap="none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ψ</a:t>
                      </a:r>
                      <a:r>
                        <a:rPr lang="en-US" sz="700" b="1" i="0" u="none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r>
                        <a:rPr lang="en-US" sz="1800" b="1" i="0" u="none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pressure potential (</a:t>
                      </a:r>
                      <a:r>
                        <a:rPr lang="en-US" sz="2700" b="1" i="0" u="none" strike="noStrike" cap="none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ψ</a:t>
                      </a:r>
                      <a:r>
                        <a:rPr lang="en-US" sz="18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</a:t>
                      </a: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 + solute (osmotic) potential (</a:t>
                      </a:r>
                      <a:r>
                        <a:rPr lang="en-US" sz="2700" b="1" i="0" u="none" strike="noStrike" cap="none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ψ</a:t>
                      </a:r>
                      <a:r>
                        <a:rPr lang="en-US" sz="18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</a:t>
                      </a:r>
                      <a:b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lang="en-US" sz="1800" b="1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4294" marB="3429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5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Pressure potential (</a:t>
                      </a:r>
                      <a:r>
                        <a:rPr lang="en-US" sz="2700" b="1" i="0" u="none" strike="noStrike" cap="none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ψ</a:t>
                      </a:r>
                      <a:r>
                        <a:rPr lang="en-US" sz="18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</a:t>
                      </a: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): </a:t>
                      </a:r>
                    </a:p>
                  </a:txBody>
                  <a:tcPr marL="0" marR="0" marT="34294" marB="34294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In a plant cell, pressure exerted by the rigid cell wall that limits further water uptake</a:t>
                      </a:r>
                    </a:p>
                  </a:txBody>
                  <a:tcPr marL="0" marR="0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0" name="Shape 190"/>
          <p:cNvGraphicFramePr/>
          <p:nvPr/>
        </p:nvGraphicFramePr>
        <p:xfrm>
          <a:off x="0" y="2857500"/>
          <a:ext cx="9144000" cy="35659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Solute potential (</a:t>
                      </a:r>
                      <a:r>
                        <a:rPr lang="en-US" sz="2400" b="1" i="0" u="none" strike="noStrike" cap="none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ψ</a:t>
                      </a:r>
                      <a:r>
                        <a:rPr lang="en-US" sz="15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): </a:t>
                      </a:r>
                    </a:p>
                  </a:txBody>
                  <a:tcPr marL="0" marR="0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effect of solute concentration. Pure water at atmospheric pressure has a solute potential of zero.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1800" b="1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 solute is added, the value for solute potential becomes more negative.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This causes water potential to decrease also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Comic Sans MS"/>
                        <a:buNone/>
                      </a:pPr>
                      <a:r>
                        <a:rPr lang="en-US" sz="1800" b="1" i="0" u="sng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*As solute is added, the water potential of a solution drops, and water will tend to </a:t>
                      </a:r>
                      <a:r>
                        <a:rPr lang="en-US" sz="1800" b="1" i="0" u="sng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move</a:t>
                      </a:r>
                      <a:r>
                        <a:rPr lang="en-US" sz="1800" b="1" i="0" u="sng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into the solution.</a:t>
                      </a: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0" marR="0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1" name="Shape 191"/>
          <p:cNvCxnSpPr/>
          <p:nvPr/>
        </p:nvCxnSpPr>
        <p:spPr>
          <a:xfrm>
            <a:off x="0" y="1828800"/>
            <a:ext cx="9144000" cy="112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0" y="2800350"/>
            <a:ext cx="9144000" cy="1125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13480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wp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5362" y="1314450"/>
            <a:ext cx="4338675" cy="3988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Shape 198"/>
          <p:cNvGraphicFramePr/>
          <p:nvPr/>
        </p:nvGraphicFramePr>
        <p:xfrm>
          <a:off x="0" y="1200151"/>
          <a:ext cx="4800600" cy="182878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213">
                <a:tc gridSpan="2"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Comic Sans MS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accent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Water potential (ψ)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pressure potential (</a:t>
                      </a:r>
                      <a:r>
                        <a:rPr lang="en-US" sz="2400" b="1" i="0" u="none" strike="noStrike" cap="none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ψ</a:t>
                      </a:r>
                      <a:r>
                        <a:rPr lang="en-US" sz="24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)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+ solute potential (</a:t>
                      </a:r>
                      <a:r>
                        <a:rPr lang="en-US" sz="2400" b="1" i="0" u="none" strike="noStrike" cap="none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ψ</a:t>
                      </a:r>
                      <a:r>
                        <a:rPr lang="en-US" sz="2400" b="1" i="0" u="none" strike="noStrike" cap="none" baseline="-25000">
                          <a:solidFill>
                            <a:srgbClr val="660033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</a:t>
                      </a:r>
                      <a:b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US" sz="1500" b="1" i="1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(osmotic)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9" name="Shape 199"/>
          <p:cNvSpPr txBox="1"/>
          <p:nvPr/>
        </p:nvSpPr>
        <p:spPr>
          <a:xfrm>
            <a:off x="0" y="2571750"/>
            <a:ext cx="4724325" cy="140602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6600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an open container, so the </a:t>
            </a:r>
            <a:r>
              <a:rPr lang="en-US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ψ</a:t>
            </a:r>
            <a:r>
              <a:rPr lang="en-US" sz="2400" baseline="-25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 </a:t>
            </a:r>
            <a:r>
              <a:rPr lang="en-US" sz="24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0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makes the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ψ </a:t>
            </a:r>
            <a:r>
              <a:rPr lang="en-US" sz="24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US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ψ</a:t>
            </a:r>
            <a:r>
              <a:rPr lang="en-US" sz="2400" baseline="-25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0" y="4114800"/>
            <a:ext cx="4724325" cy="158827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ψ</a:t>
            </a:r>
            <a:r>
              <a:rPr lang="en-US" sz="2400" baseline="-25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en-US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=-0.23, so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ψ</a:t>
            </a:r>
            <a:r>
              <a:rPr lang="en-US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-0.23MPa, and water moves into the solution.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0" y="857250"/>
            <a:ext cx="9296325" cy="291600"/>
          </a:xfrm>
          <a:prstGeom prst="rect">
            <a:avLst/>
          </a:prstGeom>
          <a:solidFill>
            <a:srgbClr val="FFCCFF"/>
          </a:solidFill>
          <a:ln w="38100" cap="rnd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1275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moves from a place of high water potential to a place of low water potential.</a:t>
            </a:r>
          </a:p>
        </p:txBody>
      </p:sp>
    </p:spTree>
    <p:extLst>
      <p:ext uri="{BB962C8B-B14F-4D97-AF65-F5344CB8AC3E}">
        <p14:creationId xmlns:p14="http://schemas.microsoft.com/office/powerpoint/2010/main" val="4088274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85800" y="1314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3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Shape 207" descr="waterpotentia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228600"/>
            <a:ext cx="982980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6781800" y="1943100"/>
            <a:ext cx="2362275" cy="2857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648200" y="1943100"/>
            <a:ext cx="2362275" cy="2857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438400" y="1943100"/>
            <a:ext cx="2362275" cy="2857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2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82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82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85800" y="1314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3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Shape 216" descr="watpo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4000" cy="449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580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2025" y="1146919"/>
            <a:ext cx="8663625" cy="4846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96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Movement Across Plant Cell Membranes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225919" y="1710694"/>
            <a:ext cx="3363300" cy="402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/>
              <a:t>F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laccid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(limp) cell is placed in a</a:t>
            </a:r>
            <a:r>
              <a:rPr lang="en-US"/>
              <a:t> hypertonic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environment</a:t>
            </a:r>
            <a:r>
              <a:rPr lang="en-US"/>
              <a:t>,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cell will lose water and undergo </a:t>
            </a:r>
            <a:r>
              <a:rPr lang="en-US" sz="2100" b="1">
                <a:solidFill>
                  <a:schemeClr val="dk1"/>
                </a:solidFill>
              </a:rPr>
              <a:t>plasmolysis</a:t>
            </a:r>
          </a:p>
          <a:p>
            <a:pPr lv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Plasmolysis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occurs when the protoplast shrinks and pulls away from the cell wall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028950" y="562451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9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© 2017 Pearson Education, Inc.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519" y="1745869"/>
            <a:ext cx="5326181" cy="3485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FF7327-6F47-420A-8EB5-0354870DE8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9219" name="Picture 6" descr="rav65819_0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7488"/>
            <a:ext cx="88106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637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275381" y="11525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indent="-260604">
              <a:spcBef>
                <a:spcPts val="0"/>
              </a:spcBef>
            </a:pPr>
            <a:r>
              <a:rPr lang="en-US"/>
              <a:t>If a flaccid cell is placed in a hypotonic environment, the cell will gain water and become </a:t>
            </a:r>
            <a:r>
              <a:rPr lang="en-US" b="1"/>
              <a:t>turgid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66575" y="5797010"/>
            <a:ext cx="3086100" cy="17469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r>
              <a:rPr lang="en-US"/>
              <a:t>© 2017 Pearson Education, Inc.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50" y="1917844"/>
            <a:ext cx="6116776" cy="393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566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04750" y="457200"/>
            <a:ext cx="8863050" cy="40364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/>
              <a:t>Questions: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If a plant cell immersed in distilled water has a Ψ</a:t>
            </a:r>
            <a:r>
              <a:rPr lang="en-US" sz="2400" baseline="-25000" dirty="0"/>
              <a:t>S</a:t>
            </a:r>
            <a:r>
              <a:rPr lang="en-US" sz="2400" dirty="0"/>
              <a:t> of -0.7 MPa and a Ψ of 0 MPa, what is the cell’s </a:t>
            </a:r>
            <a:r>
              <a:rPr lang="en-US" sz="2400" dirty="0" err="1"/>
              <a:t>Ψ</a:t>
            </a:r>
            <a:r>
              <a:rPr lang="en-US" sz="2400" baseline="-25000" dirty="0" err="1"/>
              <a:t>p</a:t>
            </a:r>
            <a:r>
              <a:rPr lang="en-US" sz="2400" dirty="0"/>
              <a:t>?</a:t>
            </a:r>
          </a:p>
          <a:p>
            <a:pPr marL="133350" indent="0">
              <a:spcBef>
                <a:spcPts val="0"/>
              </a:spcBef>
              <a:buNone/>
            </a:pPr>
            <a:endParaRPr sz="2400" baseline="-25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If you put it in an open beaker of solution that has a Ψ of -0.4 MPa what would be its </a:t>
            </a:r>
            <a:r>
              <a:rPr lang="en-US" sz="2400" dirty="0" err="1"/>
              <a:t>Ψ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</a:t>
            </a:r>
            <a:r>
              <a:rPr lang="en-US" sz="2400" dirty="0"/>
              <a:t>at equilibrium?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157981" y="2537344"/>
            <a:ext cx="4036050" cy="675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>
                <a:solidFill>
                  <a:srgbClr val="FFFFFF"/>
                </a:solidFill>
              </a:rPr>
              <a:t>0.7 MPa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261200" y="4348838"/>
            <a:ext cx="2693700" cy="58185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>
                <a:solidFill>
                  <a:srgbClr val="FFFFFF"/>
                </a:solidFill>
              </a:rPr>
              <a:t>0.3 MPa</a:t>
            </a:r>
          </a:p>
        </p:txBody>
      </p:sp>
    </p:spTree>
    <p:extLst>
      <p:ext uri="{BB962C8B-B14F-4D97-AF65-F5344CB8AC3E}">
        <p14:creationId xmlns:p14="http://schemas.microsoft.com/office/powerpoint/2010/main" val="42212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4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25" y="857251"/>
            <a:ext cx="7285035" cy="510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6160875" y="4439344"/>
            <a:ext cx="1328175" cy="21195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endParaRPr sz="2400"/>
          </a:p>
        </p:txBody>
      </p:sp>
      <p:sp>
        <p:nvSpPr>
          <p:cNvPr id="250" name="Shape 250"/>
          <p:cNvSpPr txBox="1"/>
          <p:nvPr/>
        </p:nvSpPr>
        <p:spPr>
          <a:xfrm>
            <a:off x="226725" y="4804669"/>
            <a:ext cx="2458800" cy="10244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/>
              <a:t>Answer will be in Bars</a:t>
            </a:r>
          </a:p>
          <a:p>
            <a:pPr>
              <a:spcBef>
                <a:spcPts val="0"/>
              </a:spcBef>
            </a:pPr>
            <a:r>
              <a:rPr lang="en-US" sz="1800"/>
              <a:t>10bars = 1MPa</a:t>
            </a:r>
          </a:p>
        </p:txBody>
      </p:sp>
    </p:spTree>
    <p:extLst>
      <p:ext uri="{BB962C8B-B14F-4D97-AF65-F5344CB8AC3E}">
        <p14:creationId xmlns:p14="http://schemas.microsoft.com/office/powerpoint/2010/main" val="1927426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534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Calculating Solute Potential (</a:t>
            </a:r>
            <a:r>
              <a:rPr lang="el-GR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l-GR" altLang="en-US" sz="37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ψ</a:t>
            </a:r>
            <a:r>
              <a:rPr lang="en-US" altLang="en-US" sz="3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3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= -iCRT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260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/>
              <a:t>i = ionization constant (# particles made in water)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/>
              <a:t>C = molar concentration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/>
              <a:t>R = pressure constant (0.0831 liter bars/mole-K)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/>
              <a:t>T = temperature in K (273 + </a:t>
            </a:r>
            <a:r>
              <a:rPr lang="en-US" altLang="en-US" sz="2600" baseline="30000"/>
              <a:t>0</a:t>
            </a:r>
            <a:r>
              <a:rPr lang="en-US" altLang="en-US" sz="2600"/>
              <a:t>C)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/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The </a:t>
            </a:r>
            <a:r>
              <a:rPr lang="en-US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 of solute </a:t>
            </a:r>
            <a:r>
              <a:rPr lang="en-US" altLang="en-US" sz="3000"/>
              <a:t>to water </a:t>
            </a:r>
            <a:r>
              <a:rPr lang="en-US" altLang="en-US" sz="30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lowers</a:t>
            </a:r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/>
              <a:t>the solute potential (more </a:t>
            </a:r>
            <a:r>
              <a:rPr lang="en-US" altLang="en-US" sz="3000" b="1"/>
              <a:t>negative</a:t>
            </a:r>
            <a:r>
              <a:rPr lang="en-US" altLang="en-US" sz="3000"/>
              <a:t>) and therefore </a:t>
            </a:r>
            <a:r>
              <a:rPr lang="en-US" altLang="en-US" sz="30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decreases</a:t>
            </a:r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/>
              <a:t>the water potential.</a:t>
            </a:r>
          </a:p>
        </p:txBody>
      </p:sp>
    </p:spTree>
    <p:extLst>
      <p:ext uri="{BB962C8B-B14F-4D97-AF65-F5344CB8AC3E}">
        <p14:creationId xmlns:p14="http://schemas.microsoft.com/office/powerpoint/2010/main" val="3382349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</a:pPr>
            <a:r>
              <a:rPr lang="en-US" sz="33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what is the solute potential of a 0.1 M solution of sucrose at 22 C?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0" y="2228850"/>
            <a:ext cx="8991675" cy="194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Solute potential = -iCRT</a:t>
            </a: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(ionization constant) = 1</a:t>
            </a: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0.0831 (from handbook)</a:t>
            </a:r>
          </a:p>
          <a:p>
            <a:pPr marL="257175" indent="-257175">
              <a:spcBef>
                <a:spcPts val="48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temp K  (273 + C of solution)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0" y="4454128"/>
            <a:ext cx="6888375" cy="15466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  - (1) (0.1) (0.0831) (295)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Ω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=     - 2.45 bars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479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7772400" cy="39433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the water potential of a solution of 0.15 M sucrose.  The solution is at standard temperature (273K) and pressure (.0831 L bars/mol K).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914400" y="3200400"/>
            <a:ext cx="6781725" cy="17311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8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Ψ = Ψp + Ψs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800">
                <a:solidFill>
                  <a:srgbClr val="FF0000"/>
                </a:solidFill>
              </a:rPr>
              <a:t>   </a:t>
            </a:r>
            <a:r>
              <a:rPr lang="en-US" sz="18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0 bars + [-iCRT]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800">
                <a:solidFill>
                  <a:srgbClr val="FF0000"/>
                </a:solidFill>
              </a:rPr>
              <a:t>   </a:t>
            </a:r>
            <a:r>
              <a:rPr lang="en-US" sz="18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0 bars + [-(1) (0.15 mol/L) (0.0831 L bars/mol K) (273K)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800">
                <a:solidFill>
                  <a:srgbClr val="FF0000"/>
                </a:solidFill>
              </a:rPr>
              <a:t>   </a:t>
            </a:r>
            <a:r>
              <a:rPr lang="en-US" sz="18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0 bars + -3.40 bars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8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Ψ = -3.40 bars</a:t>
            </a:r>
          </a:p>
        </p:txBody>
      </p:sp>
    </p:spTree>
    <p:extLst>
      <p:ext uri="{BB962C8B-B14F-4D97-AF65-F5344CB8AC3E}">
        <p14:creationId xmlns:p14="http://schemas.microsoft.com/office/powerpoint/2010/main" val="33498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915400" cy="31543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dirty="0"/>
              <a:t>Calculate the solute potential of a 0.1M </a:t>
            </a:r>
            <a:r>
              <a:rPr lang="en-US" altLang="en-US" dirty="0" err="1"/>
              <a:t>NaCl</a:t>
            </a:r>
            <a:r>
              <a:rPr lang="en-US" altLang="en-US" dirty="0"/>
              <a:t> solution at 25°C.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dirty="0"/>
              <a:t>If the concentration of </a:t>
            </a:r>
            <a:r>
              <a:rPr lang="en-US" altLang="en-US" dirty="0" err="1"/>
              <a:t>NaCl</a:t>
            </a:r>
            <a:r>
              <a:rPr lang="en-US" altLang="en-US" dirty="0"/>
              <a:t> inside the plant cell is 0.15M, which way will the water diffuse if the cell is placed in the 0.1M </a:t>
            </a:r>
            <a:r>
              <a:rPr lang="en-US" altLang="en-US" dirty="0" err="1"/>
              <a:t>NaCl</a:t>
            </a:r>
            <a:r>
              <a:rPr lang="en-US" altLang="en-US" dirty="0"/>
              <a:t> solution?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2957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3703638"/>
            <a:ext cx="8229600" cy="292576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800"/>
              <a:t>Which chamber has a lower water potential?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800"/>
              <a:t>Which chamber has a lower solute potential?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800"/>
              <a:t>In which direction will osmosis occur?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800"/>
              <a:t>If one chamber has a Ψ of  -2000 kPa, and the other  -1000 kPa, which is the chamber that has the higher Ψ?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altLang="en-US" sz="280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altLang="en-US" sz="2800"/>
          </a:p>
        </p:txBody>
      </p:sp>
      <p:pic>
        <p:nvPicPr>
          <p:cNvPr id="31747" name="Picture 2" descr="http://textbook.s-anand.net/wp-content/uploads/2011/02/11_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029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304800"/>
            <a:ext cx="8001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1. A solution in a beaker has NaCl dissolved in water with a solute potential of -0.5 bars.  A flaccid cell is placed in the above beaker with a solute potential of -0.9 bars.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 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= 0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a) What is the pressure potential of the flaccid cell before it was placed in the beaker?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 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= 0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 b) What is the water potential of the cell before it was placed in the beaker?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 =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+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0 bars + -0.9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-0.9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c)  What is the water potential in the beaker containing the sodium chloride?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 =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+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0 bars + -0.5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-0.5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d) How will the water move?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Water will enter the cell and leave the solution.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153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Arial" charset="0"/>
                <a:cs typeface="Times New Roman" charset="0"/>
              </a:rPr>
              <a:t>e) What is the pressure potential of the plant cell when it is in equilibrium with the </a:t>
            </a:r>
            <a:r>
              <a:rPr lang="en-US" sz="2000" dirty="0" err="1">
                <a:latin typeface="Arial" charset="0"/>
                <a:cs typeface="Times New Roman" charset="0"/>
              </a:rPr>
              <a:t>NaCl</a:t>
            </a:r>
            <a:r>
              <a:rPr lang="en-US" sz="2000" dirty="0">
                <a:latin typeface="Arial" charset="0"/>
                <a:cs typeface="Times New Roman" charset="0"/>
              </a:rPr>
              <a:t> solution outside?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Equilibrium means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w of cell =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w of solution.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wcell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pcell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+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scell</a:t>
            </a:r>
            <a:endParaRPr lang="en-US" sz="2000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-0.9 bars = x + -0.5 bars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p of the cell = 0.4 bars</a:t>
            </a:r>
            <a:endParaRPr lang="en-US" sz="2000" dirty="0">
              <a:latin typeface="Arial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cs typeface="Times New Roman" charset="0"/>
              </a:rPr>
              <a:t>f) What is the cells final water potential when it is in equilibrium?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Same as the solutions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  <a:sym typeface="Symbol"/>
              </a:rPr>
              <a:t>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w which = -0.5 bars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cs typeface="Times New Roman" charset="0"/>
              </a:rPr>
              <a:t>g) Is the cell now turgid/flaccid/</a:t>
            </a:r>
            <a:r>
              <a:rPr lang="en-US" sz="2000" dirty="0" err="1">
                <a:latin typeface="Arial" charset="0"/>
                <a:cs typeface="Times New Roman" charset="0"/>
              </a:rPr>
              <a:t>plasmolysed</a:t>
            </a:r>
            <a:r>
              <a:rPr lang="en-US" sz="2000" dirty="0">
                <a:latin typeface="Arial" charset="0"/>
                <a:cs typeface="Times New Roman" charset="0"/>
              </a:rPr>
              <a:t>?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turgid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cs typeface="Times New Roman" charset="0"/>
              </a:rPr>
              <a:t>h) Is the cell hypotonic or hypertonic with respect to the outside?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hypertonic</a:t>
            </a:r>
            <a:endParaRPr lang="en-US" sz="2000" dirty="0">
              <a:latin typeface="Arial" charset="0"/>
              <a:cs typeface="Times New Roman" charset="0"/>
            </a:endParaRPr>
          </a:p>
          <a:p>
            <a:pPr marL="514350" indent="-514350" eaLnBrk="1" hangingPunct="1">
              <a:buFontTx/>
              <a:buAutoNum type="romanLcParenR"/>
              <a:defRPr/>
            </a:pPr>
            <a:r>
              <a:rPr lang="en-US" sz="2000" dirty="0">
                <a:latin typeface="Arial" charset="0"/>
                <a:cs typeface="Times New Roman" charset="0"/>
              </a:rPr>
              <a:t>If it is </a:t>
            </a:r>
            <a:r>
              <a:rPr lang="en-US" sz="2000" u="sng" dirty="0">
                <a:latin typeface="Arial" charset="0"/>
                <a:cs typeface="Times New Roman" charset="0"/>
              </a:rPr>
              <a:t>hypo/hyper (choose one) tonic</a:t>
            </a:r>
            <a:r>
              <a:rPr lang="en-US" sz="2000" dirty="0">
                <a:latin typeface="Arial" charset="0"/>
                <a:cs typeface="Times New Roman" charset="0"/>
              </a:rPr>
              <a:t> – this means that its water potential is </a:t>
            </a:r>
            <a:r>
              <a:rPr lang="en-US" sz="2000" u="sng" dirty="0">
                <a:latin typeface="Arial" charset="0"/>
                <a:cs typeface="Times New Roman" charset="0"/>
              </a:rPr>
              <a:t>higher/lower</a:t>
            </a:r>
            <a:r>
              <a:rPr lang="en-US" sz="2000" dirty="0">
                <a:latin typeface="Arial" charset="0"/>
                <a:cs typeface="Times New Roman" charset="0"/>
              </a:rPr>
              <a:t> (choose one) than the outside.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Hypertonic means that the water potential is lower than the outside.</a:t>
            </a:r>
          </a:p>
          <a:p>
            <a:pPr eaLnBrk="1" hangingPunct="1">
              <a:defRPr/>
            </a:pPr>
            <a:endParaRPr lang="en-US" sz="2000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DAEC6-1E8E-468D-9945-E6B0740852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10243" name="Picture 5" descr="rav65819_05_01_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244600"/>
            <a:ext cx="80803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4409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60960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solution in a beaker has sucrose dissolved in water with a solute potential of -0.9 bars.  A flaccid cell is placed in the above beaker with a solute potential of -0.3 bars.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a) What is the pressure potential of the flaccid cell before it was placed in the beaker?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= 0 bars since the cell is flaccid.</a:t>
            </a: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b) What is the water potential of the cell before it was placed in the beaker?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 =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+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0 bars + -0.3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-0.3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c)  What is the water potential in the beaker containing the sucrose?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 =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 +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0 bars + -0.9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X = -0.9 bars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d) How will the water move?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Water will move out of the cell since it’s water potential value is smaller.</a:t>
            </a:r>
          </a:p>
        </p:txBody>
      </p:sp>
    </p:spTree>
    <p:extLst>
      <p:ext uri="{BB962C8B-B14F-4D97-AF65-F5344CB8AC3E}">
        <p14:creationId xmlns:p14="http://schemas.microsoft.com/office/powerpoint/2010/main" val="3402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cs typeface="Arial" panose="020B0604020202020204" pitchFamily="34" charset="0"/>
              </a:rPr>
              <a:t>e) What is the pressure potential of the plant cell when it is in equilibrium with the sucrose solution outside?  Think carefully – does the plant cell wall change shape?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  <a:sym typeface="Symbol"/>
              </a:rPr>
              <a:t></a:t>
            </a: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</a:rPr>
              <a:t>p = 0 bars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  <a:sym typeface="Symbol"/>
              </a:rPr>
              <a:t>No</a:t>
            </a:r>
            <a:endParaRPr lang="en-US" sz="2000" dirty="0">
              <a:ea typeface="Times New Roman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cs typeface="Arial" panose="020B0604020202020204" pitchFamily="34" charset="0"/>
              </a:rPr>
              <a:t>f) Also, what is the cell’s final water potential when it is in equilibrium?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</a:rPr>
              <a:t>-0.9 bars</a:t>
            </a:r>
            <a:endParaRPr lang="en-US" sz="2000" dirty="0">
              <a:ea typeface="Times New Roman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cs typeface="Arial" panose="020B0604020202020204" pitchFamily="34" charset="0"/>
              </a:rPr>
              <a:t>g) Is the cell now turgid/flaccid/</a:t>
            </a:r>
            <a:r>
              <a:rPr lang="en-US" sz="2000" dirty="0" err="1">
                <a:cs typeface="Arial" panose="020B0604020202020204" pitchFamily="34" charset="0"/>
              </a:rPr>
              <a:t>plasmolysed</a:t>
            </a:r>
            <a:r>
              <a:rPr lang="en-US" sz="2000" dirty="0"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plasmolyzed</a:t>
            </a: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cs typeface="Arial" panose="020B0604020202020204" pitchFamily="34" charset="0"/>
              </a:rPr>
              <a:t>What is the cell’s solute potential when it is in equilibrium?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-0.9 bars</a:t>
            </a:r>
          </a:p>
          <a:p>
            <a:pPr eaLnBrk="1" hangingPunct="1">
              <a:defRPr/>
            </a:pPr>
            <a:r>
              <a:rPr lang="en-US" sz="2000" dirty="0">
                <a:cs typeface="Arial" panose="020B0604020202020204" pitchFamily="34" charset="0"/>
              </a:rPr>
              <a:t>h) Is the cell hypotonic or hypertonic with respect to the outside?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</a:rPr>
              <a:t>Cell would be hypotonic</a:t>
            </a:r>
            <a:endParaRPr lang="en-US" sz="2000" dirty="0"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AutoNum type="romanLcParenR"/>
              <a:defRPr/>
            </a:pPr>
            <a:r>
              <a:rPr lang="en-US" sz="2000" dirty="0">
                <a:cs typeface="Arial" panose="020B0604020202020204" pitchFamily="34" charset="0"/>
              </a:rPr>
              <a:t>If it is </a:t>
            </a:r>
            <a:r>
              <a:rPr lang="en-US" sz="2000" u="sng" dirty="0">
                <a:cs typeface="Arial" panose="020B0604020202020204" pitchFamily="34" charset="0"/>
              </a:rPr>
              <a:t>hypo/hyper (choose one) tonic</a:t>
            </a:r>
            <a:r>
              <a:rPr lang="en-US" sz="2000" dirty="0">
                <a:cs typeface="Arial" panose="020B0604020202020204" pitchFamily="34" charset="0"/>
              </a:rPr>
              <a:t> – this means that its water potential is </a:t>
            </a:r>
            <a:r>
              <a:rPr lang="en-US" sz="2000" u="sng" dirty="0">
                <a:cs typeface="Arial" panose="020B0604020202020204" pitchFamily="34" charset="0"/>
              </a:rPr>
              <a:t>higher/lower</a:t>
            </a:r>
            <a:r>
              <a:rPr lang="en-US" sz="2000" dirty="0">
                <a:cs typeface="Arial" panose="020B0604020202020204" pitchFamily="34" charset="0"/>
              </a:rPr>
              <a:t> (choose one) than the outside.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ea typeface="Times New Roman"/>
                <a:cs typeface="Arial" panose="020B0604020202020204" pitchFamily="34" charset="0"/>
              </a:rPr>
              <a:t>Hypotonic means that its water potential value is higher than the outside.</a:t>
            </a:r>
            <a:endParaRPr lang="en-US" sz="2000" dirty="0">
              <a:ea typeface="Times New Roman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5486400" cy="819150"/>
          </a:xfrm>
        </p:spPr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425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696200" cy="283051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Phosphate</a:t>
            </a:r>
            <a:r>
              <a:rPr lang="en-US" dirty="0"/>
              <a:t> head 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hydrophilic</a:t>
            </a:r>
            <a:r>
              <a:rPr lang="en-US" u="sng" dirty="0"/>
              <a:t> </a:t>
            </a:r>
          </a:p>
          <a:p>
            <a:r>
              <a:rPr lang="en-US" u="sng" dirty="0"/>
              <a:t>Fatty acid</a:t>
            </a:r>
            <a:r>
              <a:rPr lang="en-US" dirty="0"/>
              <a:t> tails attached to </a:t>
            </a:r>
            <a:r>
              <a:rPr lang="en-US" dirty="0" err="1"/>
              <a:t>gycerol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hydrophobic</a:t>
            </a:r>
          </a:p>
          <a:p>
            <a:r>
              <a:rPr lang="en-US" dirty="0"/>
              <a:t>Arranged as a </a:t>
            </a:r>
            <a:r>
              <a:rPr lang="en-US" u="sng" dirty="0">
                <a:solidFill>
                  <a:srgbClr val="CC0000"/>
                </a:solidFill>
              </a:rPr>
              <a:t>bilayer</a:t>
            </a:r>
          </a:p>
          <a:p>
            <a:r>
              <a:rPr lang="en-US" altLang="en-US" b="1" u="sng" dirty="0">
                <a:solidFill>
                  <a:srgbClr val="FF0000"/>
                </a:solidFill>
              </a:rPr>
              <a:t>Amphipathic</a:t>
            </a:r>
            <a:r>
              <a:rPr lang="en-US" altLang="en-US" dirty="0"/>
              <a:t> = hydrophilic head, hydrophobic tail</a:t>
            </a:r>
          </a:p>
        </p:txBody>
      </p:sp>
      <p:pic>
        <p:nvPicPr>
          <p:cNvPr id="425993" name="Picture 9"/>
          <p:cNvPicPr>
            <a:picLocks noChangeAspect="1" noChangeArrowheads="1"/>
          </p:cNvPicPr>
          <p:nvPr/>
        </p:nvPicPr>
        <p:blipFill>
          <a:blip r:embed="rId3" cstate="print"/>
          <a:srcRect l="29604" t="49200" r="1057" b="7201"/>
          <a:stretch>
            <a:fillRect/>
          </a:stretch>
        </p:blipFill>
        <p:spPr bwMode="auto">
          <a:xfrm>
            <a:off x="519113" y="4348163"/>
            <a:ext cx="42354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16"/>
          <a:stretch/>
        </p:blipFill>
        <p:spPr>
          <a:xfrm>
            <a:off x="6019800" y="198120"/>
            <a:ext cx="295275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Arranged as a </a:t>
            </a:r>
            <a:r>
              <a:rPr lang="en-US" dirty="0" err="1"/>
              <a:t>Phospholipid</a:t>
            </a:r>
            <a:r>
              <a:rPr lang="en-US" dirty="0"/>
              <a:t> </a:t>
            </a:r>
            <a:r>
              <a:rPr lang="en-US" dirty="0" err="1"/>
              <a:t>bilayer</a:t>
            </a:r>
            <a:endParaRPr lang="en-US" dirty="0"/>
          </a:p>
        </p:txBody>
      </p:sp>
      <p:sp>
        <p:nvSpPr>
          <p:cNvPr id="462856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288" y="1325563"/>
            <a:ext cx="7848600" cy="608012"/>
          </a:xfrm>
          <a:noFill/>
          <a:ln/>
        </p:spPr>
        <p:txBody>
          <a:bodyPr/>
          <a:lstStyle/>
          <a:p>
            <a:pPr marL="284163" indent="-284163">
              <a:buClrTx/>
            </a:pPr>
            <a:r>
              <a:rPr lang="en-US" sz="2600" dirty="0"/>
              <a:t>Serves as a cellular barrier / border</a:t>
            </a:r>
          </a:p>
        </p:txBody>
      </p:sp>
      <p:pic>
        <p:nvPicPr>
          <p:cNvPr id="462852" name="Picture 4" descr="06_03"/>
          <p:cNvPicPr>
            <a:picLocks noChangeAspect="1" noChangeArrowheads="1"/>
          </p:cNvPicPr>
          <p:nvPr/>
        </p:nvPicPr>
        <p:blipFill>
          <a:blip r:embed="rId2" cstate="print"/>
          <a:srcRect t="14999" b="14999"/>
          <a:stretch>
            <a:fillRect/>
          </a:stretch>
        </p:blipFill>
        <p:spPr bwMode="auto">
          <a:xfrm>
            <a:off x="533400" y="1828800"/>
            <a:ext cx="84105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2853" name="AutoShape 5"/>
          <p:cNvSpPr>
            <a:spLocks noChangeArrowheads="1"/>
          </p:cNvSpPr>
          <p:nvPr/>
        </p:nvSpPr>
        <p:spPr bwMode="auto">
          <a:xfrm>
            <a:off x="727075" y="2292350"/>
            <a:ext cx="1454150" cy="8620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 dirty="0">
                <a:solidFill>
                  <a:srgbClr val="CC0000"/>
                </a:solidFill>
              </a:rPr>
              <a:t>polar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b="1" dirty="0">
                <a:solidFill>
                  <a:srgbClr val="000000"/>
                </a:solidFill>
              </a:rPr>
              <a:t>hydrophilic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b="1" dirty="0">
                <a:solidFill>
                  <a:srgbClr val="000000"/>
                </a:solidFill>
              </a:rPr>
              <a:t>heads</a:t>
            </a:r>
            <a:endParaRPr lang="en-US" sz="2000" b="1" dirty="0"/>
          </a:p>
        </p:txBody>
      </p:sp>
      <p:sp>
        <p:nvSpPr>
          <p:cNvPr id="462854" name="AutoShape 6"/>
          <p:cNvSpPr>
            <a:spLocks noChangeArrowheads="1"/>
          </p:cNvSpPr>
          <p:nvPr/>
        </p:nvSpPr>
        <p:spPr bwMode="auto">
          <a:xfrm>
            <a:off x="557213" y="3724275"/>
            <a:ext cx="1624012" cy="8620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CC0000"/>
                </a:solidFill>
              </a:rPr>
              <a:t>nonpolar</a:t>
            </a:r>
            <a:endParaRPr lang="en-US" sz="2000" b="1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hydrophobic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tails</a:t>
            </a:r>
            <a:endParaRPr lang="en-US" sz="2000" b="1"/>
          </a:p>
        </p:txBody>
      </p:sp>
      <p:sp>
        <p:nvSpPr>
          <p:cNvPr id="462855" name="AutoShape 7"/>
          <p:cNvSpPr>
            <a:spLocks noChangeArrowheads="1"/>
          </p:cNvSpPr>
          <p:nvPr/>
        </p:nvSpPr>
        <p:spPr bwMode="auto">
          <a:xfrm>
            <a:off x="727075" y="5156200"/>
            <a:ext cx="1454150" cy="8620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CC0000"/>
                </a:solidFill>
              </a:rPr>
              <a:t>polar</a:t>
            </a:r>
            <a:endParaRPr lang="en-US" sz="2000" b="1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hydrophilic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heads</a:t>
            </a:r>
            <a:endParaRPr lang="en-US" sz="2000" b="1"/>
          </a:p>
        </p:txBody>
      </p:sp>
      <p:sp>
        <p:nvSpPr>
          <p:cNvPr id="462858" name="Oval 10"/>
          <p:cNvSpPr>
            <a:spLocks noChangeArrowheads="1"/>
          </p:cNvSpPr>
          <p:nvPr/>
        </p:nvSpPr>
        <p:spPr bwMode="auto">
          <a:xfrm>
            <a:off x="5480050" y="1841500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H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endParaRPr lang="en-US" sz="2800"/>
          </a:p>
        </p:txBody>
      </p:sp>
      <p:sp>
        <p:nvSpPr>
          <p:cNvPr id="462859" name="AutoShape 11"/>
          <p:cNvSpPr>
            <a:spLocks noChangeArrowheads="1"/>
          </p:cNvSpPr>
          <p:nvPr/>
        </p:nvSpPr>
        <p:spPr bwMode="auto">
          <a:xfrm>
            <a:off x="4264025" y="18415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CC0000"/>
                </a:solidFill>
              </a:rPr>
              <a:t>sugar</a:t>
            </a:r>
            <a:endParaRPr lang="en-US" sz="2800" dirty="0"/>
          </a:p>
        </p:txBody>
      </p:sp>
      <p:sp>
        <p:nvSpPr>
          <p:cNvPr id="462860" name="Oval 12"/>
          <p:cNvSpPr>
            <a:spLocks noChangeArrowheads="1"/>
          </p:cNvSpPr>
          <p:nvPr/>
        </p:nvSpPr>
        <p:spPr bwMode="auto">
          <a:xfrm>
            <a:off x="7920038" y="5881688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lipids</a:t>
            </a:r>
            <a:endParaRPr lang="en-US" sz="2800"/>
          </a:p>
        </p:txBody>
      </p:sp>
      <p:sp>
        <p:nvSpPr>
          <p:cNvPr id="462861" name="AutoShape 13"/>
          <p:cNvSpPr>
            <a:spLocks noChangeArrowheads="1"/>
          </p:cNvSpPr>
          <p:nvPr/>
        </p:nvSpPr>
        <p:spPr bwMode="auto">
          <a:xfrm>
            <a:off x="6696075" y="1841500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salt</a:t>
            </a:r>
            <a:endParaRPr lang="en-US" sz="2800"/>
          </a:p>
        </p:txBody>
      </p:sp>
      <p:sp>
        <p:nvSpPr>
          <p:cNvPr id="462862" name="AutoShape 14"/>
          <p:cNvSpPr>
            <a:spLocks noChangeArrowheads="1"/>
          </p:cNvSpPr>
          <p:nvPr/>
        </p:nvSpPr>
        <p:spPr bwMode="auto">
          <a:xfrm>
            <a:off x="3133725" y="5919788"/>
            <a:ext cx="4572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waste</a:t>
            </a:r>
            <a:endParaRPr lang="en-US" sz="2800"/>
          </a:p>
        </p:txBody>
      </p:sp>
      <p:sp>
        <p:nvSpPr>
          <p:cNvPr id="462864" name="AutoShap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295650" y="3851275"/>
            <a:ext cx="4794250" cy="3730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4163" indent="-284163" eaLnBrk="1" hangingPunct="1">
              <a:spcBef>
                <a:spcPct val="20000"/>
              </a:spcBef>
              <a:buSzPct val="120000"/>
              <a:buFont typeface="Wingdings" pitchFamily="84" charset="2"/>
              <a:buNone/>
            </a:pPr>
            <a:r>
              <a:rPr lang="en-US" sz="2200" b="1">
                <a:solidFill>
                  <a:schemeClr val="bg1"/>
                </a:solidFill>
              </a:rPr>
              <a:t>impermeable to polar molecules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</TotalTime>
  <Words>2524</Words>
  <Application>Microsoft Office PowerPoint</Application>
  <PresentationFormat>On-screen Show (4:3)</PresentationFormat>
  <Paragraphs>427</Paragraphs>
  <Slides>71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Comic Sans MS</vt:lpstr>
      <vt:lpstr>Helvetica</vt:lpstr>
      <vt:lpstr>Times</vt:lpstr>
      <vt:lpstr>Times New Roman</vt:lpstr>
      <vt:lpstr>Wingdings</vt:lpstr>
      <vt:lpstr>Wingdings 2</vt:lpstr>
      <vt:lpstr>Office Theme</vt:lpstr>
      <vt:lpstr>Chapter 7</vt:lpstr>
      <vt:lpstr>Cell Membrane</vt:lpstr>
      <vt:lpstr>PowerPoint Presentation</vt:lpstr>
      <vt:lpstr>Membrane Structure</vt:lpstr>
      <vt:lpstr>Membrane Structure</vt:lpstr>
      <vt:lpstr>PowerPoint Presentation</vt:lpstr>
      <vt:lpstr>PowerPoint Presentation</vt:lpstr>
      <vt:lpstr>Phospholipids</vt:lpstr>
      <vt:lpstr>Arranged as a Phospholipid bilayer</vt:lpstr>
      <vt:lpstr>Phospholipids</vt:lpstr>
      <vt:lpstr>Phospholipids</vt:lpstr>
      <vt:lpstr>Permeability to polar molecules?</vt:lpstr>
      <vt:lpstr>PowerPoint Presentation</vt:lpstr>
      <vt:lpstr>Transmembrane protein structure</vt:lpstr>
      <vt:lpstr>PowerPoint Presentation</vt:lpstr>
      <vt:lpstr>Membrane Proteins</vt:lpstr>
      <vt:lpstr>Peripheral proteins: surface</vt:lpstr>
      <vt:lpstr>Membrane fluidity</vt:lpstr>
      <vt:lpstr>Carbohydrates</vt:lpstr>
      <vt:lpstr>Selective Permeability</vt:lpstr>
      <vt:lpstr>Evolution of Differences in Membranes</vt:lpstr>
      <vt:lpstr>Passive Transport</vt:lpstr>
      <vt:lpstr>PowerPoint Presentation</vt:lpstr>
      <vt:lpstr>Diffusion</vt:lpstr>
      <vt:lpstr>PowerPoint Presentation</vt:lpstr>
      <vt:lpstr>Facilitated Transport</vt:lpstr>
      <vt:lpstr>Passive Transport</vt:lpstr>
      <vt:lpstr>Facilitated Diffusion</vt:lpstr>
      <vt:lpstr>Aquaporins</vt:lpstr>
      <vt:lpstr>Osmosis: diffusion of H2O from  HIGH concentration of water to LOW concentration of water</vt:lpstr>
      <vt:lpstr>Direction of osmosis is determined by comparing total solute concentrations</vt:lpstr>
      <vt:lpstr>Concentration of water</vt:lpstr>
      <vt:lpstr>Managing water balance</vt:lpstr>
      <vt:lpstr>Managing water balance</vt:lpstr>
      <vt:lpstr>Pumping water out</vt:lpstr>
      <vt:lpstr>Managing water balance</vt:lpstr>
      <vt:lpstr>Do you understand Osmosis… </vt:lpstr>
      <vt:lpstr>PowerPoint Presentation</vt:lpstr>
      <vt:lpstr>Osmoregulation</vt:lpstr>
      <vt:lpstr>Active Transport</vt:lpstr>
      <vt:lpstr>Active Transport</vt:lpstr>
      <vt:lpstr>Electrogenic Pumps: generate voltage across membrane</vt:lpstr>
      <vt:lpstr>PowerPoint Presentation</vt:lpstr>
      <vt:lpstr>Passive vs. Active Transport</vt:lpstr>
      <vt:lpstr>PowerPoint Presentation</vt:lpstr>
      <vt:lpstr>Bulk Transport</vt:lpstr>
      <vt:lpstr>Bulk Transport</vt:lpstr>
      <vt:lpstr>Bulk Transport</vt:lpstr>
      <vt:lpstr>Types of Endocytosis</vt:lpstr>
      <vt:lpstr>Understanding Water Potential</vt:lpstr>
      <vt:lpstr>How Solutes and Pressure Affect Water Potential</vt:lpstr>
      <vt:lpstr>Water Potential</vt:lpstr>
      <vt:lpstr>Where will WATER move?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Movement Across Plant Cell Membranes</vt:lpstr>
      <vt:lpstr>PowerPoint Presentation</vt:lpstr>
      <vt:lpstr>PowerPoint Presentation</vt:lpstr>
      <vt:lpstr>PowerPoint Presentation</vt:lpstr>
      <vt:lpstr>Calculating Solute Potential (ψS) </vt:lpstr>
      <vt:lpstr>So what is the solute potential of a 0.1 M solution of sucrose at 22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- Reproduction</dc:title>
  <dc:creator>David title</dc:creator>
  <cp:lastModifiedBy>McKenzie, Peter</cp:lastModifiedBy>
  <cp:revision>164</cp:revision>
  <dcterms:created xsi:type="dcterms:W3CDTF">2000-04-25T02:10:47Z</dcterms:created>
  <dcterms:modified xsi:type="dcterms:W3CDTF">2019-11-20T17:44:14Z</dcterms:modified>
</cp:coreProperties>
</file>